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5" r:id="rId2"/>
    <p:sldMasterId id="2147483690" r:id="rId3"/>
    <p:sldMasterId id="2147483705" r:id="rId4"/>
  </p:sldMasterIdLst>
  <p:sldIdLst>
    <p:sldId id="323" r:id="rId5"/>
    <p:sldId id="257" r:id="rId6"/>
    <p:sldId id="265" r:id="rId7"/>
    <p:sldId id="260" r:id="rId8"/>
    <p:sldId id="284" r:id="rId9"/>
    <p:sldId id="266" r:id="rId10"/>
    <p:sldId id="286" r:id="rId11"/>
    <p:sldId id="287" r:id="rId12"/>
    <p:sldId id="258" r:id="rId13"/>
    <p:sldId id="285" r:id="rId14"/>
    <p:sldId id="288" r:id="rId15"/>
    <p:sldId id="289" r:id="rId16"/>
    <p:sldId id="290" r:id="rId17"/>
    <p:sldId id="291" r:id="rId18"/>
    <p:sldId id="292" r:id="rId19"/>
    <p:sldId id="264" r:id="rId20"/>
    <p:sldId id="261" r:id="rId21"/>
    <p:sldId id="263" r:id="rId22"/>
    <p:sldId id="304" r:id="rId23"/>
    <p:sldId id="267" r:id="rId24"/>
    <p:sldId id="335" r:id="rId25"/>
    <p:sldId id="278" r:id="rId26"/>
    <p:sldId id="280" r:id="rId27"/>
    <p:sldId id="282" r:id="rId28"/>
    <p:sldId id="283" r:id="rId29"/>
    <p:sldId id="281" r:id="rId30"/>
    <p:sldId id="308" r:id="rId31"/>
    <p:sldId id="309" r:id="rId32"/>
    <p:sldId id="310" r:id="rId33"/>
    <p:sldId id="311" r:id="rId34"/>
    <p:sldId id="312" r:id="rId35"/>
    <p:sldId id="313" r:id="rId36"/>
    <p:sldId id="321" r:id="rId37"/>
    <p:sldId id="322" r:id="rId38"/>
    <p:sldId id="262" r:id="rId39"/>
    <p:sldId id="296" r:id="rId40"/>
    <p:sldId id="297" r:id="rId41"/>
    <p:sldId id="293" r:id="rId42"/>
    <p:sldId id="294" r:id="rId43"/>
    <p:sldId id="318" r:id="rId44"/>
    <p:sldId id="298" r:id="rId45"/>
    <p:sldId id="299" r:id="rId46"/>
    <p:sldId id="300" r:id="rId47"/>
    <p:sldId id="319" r:id="rId48"/>
    <p:sldId id="327" r:id="rId49"/>
    <p:sldId id="320" r:id="rId50"/>
    <p:sldId id="301" r:id="rId51"/>
    <p:sldId id="305" r:id="rId52"/>
    <p:sldId id="306" r:id="rId53"/>
    <p:sldId id="307" r:id="rId54"/>
    <p:sldId id="314" r:id="rId55"/>
    <p:sldId id="315" r:id="rId56"/>
    <p:sldId id="316" r:id="rId57"/>
    <p:sldId id="328" r:id="rId58"/>
    <p:sldId id="329" r:id="rId59"/>
    <p:sldId id="330" r:id="rId60"/>
    <p:sldId id="332" r:id="rId61"/>
    <p:sldId id="336" r:id="rId62"/>
    <p:sldId id="337" r:id="rId63"/>
    <p:sldId id="338" r:id="rId64"/>
    <p:sldId id="269" r:id="rId65"/>
    <p:sldId id="270" r:id="rId66"/>
    <p:sldId id="302" r:id="rId67"/>
    <p:sldId id="271" r:id="rId68"/>
    <p:sldId id="303" r:id="rId69"/>
    <p:sldId id="272" r:id="rId70"/>
    <p:sldId id="273" r:id="rId71"/>
    <p:sldId id="274" r:id="rId72"/>
    <p:sldId id="324" r:id="rId73"/>
    <p:sldId id="325" r:id="rId74"/>
    <p:sldId id="326" r:id="rId75"/>
    <p:sldId id="275" r:id="rId76"/>
    <p:sldId id="276" r:id="rId77"/>
    <p:sldId id="277" r:id="rId78"/>
    <p:sldId id="339" r:id="rId79"/>
    <p:sldId id="334" r:id="rId80"/>
    <p:sldId id="333" r:id="rId81"/>
    <p:sldId id="340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B0F0"/>
    <a:srgbClr val="BE2F2D"/>
    <a:srgbClr val="038230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77"/>
    <p:restoredTop sz="96327"/>
  </p:normalViewPr>
  <p:slideViewPr>
    <p:cSldViewPr snapToGrid="0">
      <p:cViewPr varScale="1">
        <p:scale>
          <a:sx n="129" d="100"/>
          <a:sy n="129" d="100"/>
        </p:scale>
        <p:origin x="4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slide" Target="slides/slide7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AACB7-3691-4140-ABB6-BAAC5FE736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3F1FCB-919F-5A4E-97ED-CB8E41E9E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0342E-32F4-6F4C-896C-6BAFF15EE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175F-AA93-F04F-B184-9005A7FC1DA8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C5B2D-6376-D640-9DAA-7A8569349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4087E-9249-914D-B588-63A09E602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2CAB-523C-5840-9B30-17FA8FE6E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56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595C24-7BFD-1448-A8C6-55F086A16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175F-AA93-F04F-B184-9005A7FC1DA8}" type="datetimeFigureOut">
              <a:rPr lang="en-US" smtClean="0"/>
              <a:t>3/7/23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E4BFB4-2609-5E4F-9173-5D73B28AB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368E6-B134-574B-8FCC-BA3E1D3B7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2CAB-523C-5840-9B30-17FA8FE6E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58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D9677-DFD3-7444-94D4-3E35DED47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12D4F-8D0C-6149-B0CF-B26E5557B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41ABE2-545C-6F47-B71E-F53801570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555B7C-BFE8-1F47-9B74-1772166D9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175F-AA93-F04F-B184-9005A7FC1DA8}" type="datetimeFigureOut">
              <a:rPr lang="en-US" smtClean="0"/>
              <a:t>3/7/23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A8E25-6A8D-E14B-8F92-6D319E1DB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DDC3C2-F170-A448-96CC-2DC381FF2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2CAB-523C-5840-9B30-17FA8FE6EC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A65162-3B62-2446-A943-1F23B2A764F9}"/>
              </a:ext>
            </a:extLst>
          </p:cNvPr>
          <p:cNvSpPr/>
          <p:nvPr/>
        </p:nvSpPr>
        <p:spPr>
          <a:xfrm>
            <a:off x="-11289" y="953330"/>
            <a:ext cx="772390" cy="607940"/>
          </a:xfrm>
          <a:prstGeom prst="rect">
            <a:avLst/>
          </a:prstGeom>
          <a:solidFill>
            <a:srgbClr val="3F000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9391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EAD4A-1B23-B045-A174-3DC47A0FC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38B355-8B4A-B142-89E3-3E2C154288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53F2A-A397-7242-AC29-4F8A236AC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0218C3-7873-6345-80B0-FA93BDAAD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175F-AA93-F04F-B184-9005A7FC1DA8}" type="datetimeFigureOut">
              <a:rPr lang="en-US" smtClean="0"/>
              <a:t>3/7/23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576618-8E71-DA4B-AABE-3F5F2A3D5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A03A10-8C90-E540-8798-1C0D5636F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2CAB-523C-5840-9B30-17FA8FE6EC6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532F2F-A847-E545-9B91-A6BE840D0424}"/>
              </a:ext>
            </a:extLst>
          </p:cNvPr>
          <p:cNvSpPr/>
          <p:nvPr/>
        </p:nvSpPr>
        <p:spPr>
          <a:xfrm>
            <a:off x="-11289" y="953330"/>
            <a:ext cx="772390" cy="607940"/>
          </a:xfrm>
          <a:prstGeom prst="rect">
            <a:avLst/>
          </a:prstGeom>
          <a:solidFill>
            <a:srgbClr val="3F000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7469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E22AB-62E7-5246-B232-F94FE4198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5E41C6-B5C8-AC49-9FC5-C7B17FEF4E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D1FDC-0703-A447-897B-65E3CC3C7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175F-AA93-F04F-B184-9005A7FC1DA8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2B0C3-952C-2A4D-9DBD-F039FD30C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C5136-CCB2-3948-BCBC-E87F136CB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2CAB-523C-5840-9B30-17FA8FE6EC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DC88BB-211F-4C4E-9CDC-4323E24BD098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rgbClr val="3F000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523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8DDD73-71E8-9D44-BC42-E86CE7ECD3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36CBB8-A88B-9843-9176-2A5EE2ACE7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2BE61-7C08-2F4D-8644-CEB52B34D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175F-AA93-F04F-B184-9005A7FC1DA8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5CAD3-C6C5-A641-B645-95F8CF2CC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F4460-33BD-2D4F-978E-591C5DF37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2CAB-523C-5840-9B30-17FA8FE6EC6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F77A1E-149F-D842-9583-CE2E5359722F}"/>
              </a:ext>
            </a:extLst>
          </p:cNvPr>
          <p:cNvSpPr/>
          <p:nvPr/>
        </p:nvSpPr>
        <p:spPr>
          <a:xfrm rot="5400000">
            <a:off x="9898237" y="-174146"/>
            <a:ext cx="282225" cy="607940"/>
          </a:xfrm>
          <a:prstGeom prst="rect">
            <a:avLst/>
          </a:prstGeom>
          <a:solidFill>
            <a:srgbClr val="3F000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792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AACB7-3691-4140-ABB6-BAAC5FE736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3F1FCB-919F-5A4E-97ED-CB8E41E9E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0342E-32F4-6F4C-896C-6BAFF15EE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C5B2D-6376-D640-9DAA-7A8569349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4087E-9249-914D-B588-63A09E602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21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Alt">
    <p:bg>
      <p:bgPr>
        <a:solidFill>
          <a:srgbClr val="1826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AACB7-3691-4140-ABB6-BAAC5FE736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3F1FCB-919F-5A4E-97ED-CB8E41E9E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0342E-32F4-6F4C-896C-6BAFF15EE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C5B2D-6376-D640-9DAA-7A8569349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4087E-9249-914D-B588-63A09E602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345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5E3DD-6BD7-7942-B303-ECF871788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6268D-F689-4F4B-B1B0-DE7629DED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6A462-1E51-2645-BF67-C56040C4C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9709B-0269-DC4D-9E72-7207AB5DE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2277E-A1E5-9B41-9008-503783972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2C2EFD-D538-CD4B-87B2-AD5590E60328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rgbClr val="18260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6522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4AAD-66CE-5E49-93F6-ED8409CF3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381FB-F17F-9F48-A58E-F41484A37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04FDC-A296-4C40-B986-C33017799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E7D8B-2979-BE46-9DD1-E6148BA03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4E2CA-7E10-FD40-9151-978B91C8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060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Alt">
    <p:bg>
      <p:bgPr>
        <a:solidFill>
          <a:srgbClr val="1826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4AAD-66CE-5E49-93F6-ED8409CF3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381FB-F17F-9F48-A58E-F41484A37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04FDC-A296-4C40-B986-C33017799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E7D8B-2979-BE46-9DD1-E6148BA03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4E2CA-7E10-FD40-9151-978B91C8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60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Alt">
    <p:bg>
      <p:bgPr>
        <a:solidFill>
          <a:srgbClr val="3F00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AACB7-3691-4140-ABB6-BAAC5FE736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3F1FCB-919F-5A4E-97ED-CB8E41E9E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0342E-32F4-6F4C-896C-6BAFF15EE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175F-AA93-F04F-B184-9005A7FC1DA8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C5B2D-6376-D640-9DAA-7A8569349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4087E-9249-914D-B588-63A09E602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2CAB-523C-5840-9B30-17FA8FE6E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9243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4AAD-66CE-5E49-93F6-ED8409CF3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381FB-F17F-9F48-A58E-F41484A37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04FDC-A296-4C40-B986-C33017799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E7D8B-2979-BE46-9DD1-E6148BA03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4E2CA-7E10-FD40-9151-978B91C8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164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4CDA6-A07D-ED43-B796-75F554942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9C6E1-202C-854E-AEF6-E54884234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3B8398-EB02-3740-9E89-B23A1561F8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02609-7768-B54C-9314-EFC78EB36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FAA9F2-6EDB-C647-BCC4-6858F0EDA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827C9-5B25-324F-90A9-28C2D4978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4B2FDC-BAB7-B34B-ACD7-05EB77DF6B72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rgbClr val="18260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456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725C6-0C55-B145-8CA5-B0F4DE1FF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DB956-56E9-D649-A082-D139E630B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E6B7BA-B873-D24D-9C70-3192D1E11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BB2FB5-3920-374A-8CEB-1F61FBA966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A0F28D-CB48-D44A-ABDE-F114CC5706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191A65-CA01-9B47-998D-E05FDC039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5A680F-B6B8-AE47-A239-B00290703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7FF4D1-B1B2-7F45-85A7-4BCB6201F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5D9D60-22A9-B948-8778-1F1FD00BECDD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rgbClr val="18260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1179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DE354-71D7-364A-82B9-007CB2C39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144EBF-EA32-7C4D-A37F-C65B7510B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CAA20E-A855-1548-BBE1-BD7DD2CBC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59B80-C76C-9349-BEEF-598DCB100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022130-DDB9-2244-A12C-1DB0C5C74352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rgbClr val="18260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5433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595C24-7BFD-1448-A8C6-55F086A16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E4BFB4-2609-5E4F-9173-5D73B28AB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368E6-B134-574B-8FCC-BA3E1D3B7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7820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D9677-DFD3-7444-94D4-3E35DED47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12D4F-8D0C-6149-B0CF-B26E5557B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41ABE2-545C-6F47-B71E-F53801570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555B7C-BFE8-1F47-9B74-1772166D9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A8E25-6A8D-E14B-8F92-6D319E1DB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DDC3C2-F170-A448-96CC-2DC381FF2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A65162-3B62-2446-A943-1F23B2A764F9}"/>
              </a:ext>
            </a:extLst>
          </p:cNvPr>
          <p:cNvSpPr/>
          <p:nvPr/>
        </p:nvSpPr>
        <p:spPr>
          <a:xfrm>
            <a:off x="-11289" y="953330"/>
            <a:ext cx="772390" cy="607940"/>
          </a:xfrm>
          <a:prstGeom prst="rect">
            <a:avLst/>
          </a:prstGeom>
          <a:solidFill>
            <a:srgbClr val="18260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3462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EAD4A-1B23-B045-A174-3DC47A0FC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38B355-8B4A-B142-89E3-3E2C154288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53F2A-A397-7242-AC29-4F8A236AC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0218C3-7873-6345-80B0-FA93BDAAD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576618-8E71-DA4B-AABE-3F5F2A3D5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A03A10-8C90-E540-8798-1C0D5636F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99A66B-3548-1E4F-AF6A-1E0E4722403B}"/>
              </a:ext>
            </a:extLst>
          </p:cNvPr>
          <p:cNvSpPr/>
          <p:nvPr/>
        </p:nvSpPr>
        <p:spPr>
          <a:xfrm>
            <a:off x="-11289" y="953330"/>
            <a:ext cx="772390" cy="607940"/>
          </a:xfrm>
          <a:prstGeom prst="rect">
            <a:avLst/>
          </a:prstGeom>
          <a:solidFill>
            <a:srgbClr val="18260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1909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E22AB-62E7-5246-B232-F94FE4198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5E41C6-B5C8-AC49-9FC5-C7B17FEF4E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D1FDC-0703-A447-897B-65E3CC3C7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2B0C3-952C-2A4D-9DBD-F039FD30C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C5136-CCB2-3948-BCBC-E87F136CB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DC88BB-211F-4C4E-9CDC-4323E24BD098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rgbClr val="18260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8310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8DDD73-71E8-9D44-BC42-E86CE7ECD3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36CBB8-A88B-9843-9176-2A5EE2ACE7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2BE61-7C08-2F4D-8644-CEB52B34D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5CAD3-C6C5-A641-B645-95F8CF2CC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F4460-33BD-2D4F-978E-591C5DF37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F77A1E-149F-D842-9583-CE2E5359722F}"/>
              </a:ext>
            </a:extLst>
          </p:cNvPr>
          <p:cNvSpPr/>
          <p:nvPr/>
        </p:nvSpPr>
        <p:spPr>
          <a:xfrm rot="5400000">
            <a:off x="9898237" y="-174146"/>
            <a:ext cx="282225" cy="607940"/>
          </a:xfrm>
          <a:prstGeom prst="rect">
            <a:avLst/>
          </a:prstGeom>
          <a:solidFill>
            <a:srgbClr val="18260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2072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AACB7-3691-4140-ABB6-BAAC5FE736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3F1FCB-919F-5A4E-97ED-CB8E41E9E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0342E-32F4-6F4C-896C-6BAFF15EE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C5B2D-6376-D640-9DAA-7A8569349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4087E-9249-914D-B588-63A09E602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29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5E3DD-6BD7-7942-B303-ECF871788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6268D-F689-4F4B-B1B0-DE7629DED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6A462-1E51-2645-BF67-C56040C4C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175F-AA93-F04F-B184-9005A7FC1DA8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9709B-0269-DC4D-9E72-7207AB5DE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2277E-A1E5-9B41-9008-503783972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2CAB-523C-5840-9B30-17FA8FE6EC6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2C2EFD-D538-CD4B-87B2-AD5590E60328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rgbClr val="3F000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3226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Alt">
    <p:bg>
      <p:bgPr>
        <a:solidFill>
          <a:srgbClr val="1A0B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AACB7-3691-4140-ABB6-BAAC5FE736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3F1FCB-919F-5A4E-97ED-CB8E41E9E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0342E-32F4-6F4C-896C-6BAFF15EE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C5B2D-6376-D640-9DAA-7A8569349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4087E-9249-914D-B588-63A09E602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042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5E3DD-6BD7-7942-B303-ECF871788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6268D-F689-4F4B-B1B0-DE7629DED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6A462-1E51-2645-BF67-C56040C4C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9709B-0269-DC4D-9E72-7207AB5DE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2277E-A1E5-9B41-9008-503783972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2C2EFD-D538-CD4B-87B2-AD5590E60328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rgbClr val="1A0B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6608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4AAD-66CE-5E49-93F6-ED8409CF3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381FB-F17F-9F48-A58E-F41484A37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04FDC-A296-4C40-B986-C33017799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E7D8B-2979-BE46-9DD1-E6148BA03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4E2CA-7E10-FD40-9151-978B91C8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1220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Alt">
    <p:bg>
      <p:bgPr>
        <a:solidFill>
          <a:srgbClr val="1A0B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4AAD-66CE-5E49-93F6-ED8409CF3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381FB-F17F-9F48-A58E-F41484A37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04FDC-A296-4C40-B986-C33017799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E7D8B-2979-BE46-9DD1-E6148BA03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4E2CA-7E10-FD40-9151-978B91C8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924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4AAD-66CE-5E49-93F6-ED8409CF3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381FB-F17F-9F48-A58E-F41484A37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04FDC-A296-4C40-B986-C33017799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E7D8B-2979-BE46-9DD1-E6148BA03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4E2CA-7E10-FD40-9151-978B91C8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5130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4CDA6-A07D-ED43-B796-75F554942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9C6E1-202C-854E-AEF6-E54884234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3B8398-EB02-3740-9E89-B23A1561F8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02609-7768-B54C-9314-EFC78EB36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FAA9F2-6EDB-C647-BCC4-6858F0EDA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827C9-5B25-324F-90A9-28C2D4978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BA3571-EE3E-C348-9034-AA54F091CAFB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rgbClr val="1A0B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5414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725C6-0C55-B145-8CA5-B0F4DE1FF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DB956-56E9-D649-A082-D139E630B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E6B7BA-B873-D24D-9C70-3192D1E11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BB2FB5-3920-374A-8CEB-1F61FBA966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A0F28D-CB48-D44A-ABDE-F114CC5706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191A65-CA01-9B47-998D-E05FDC039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5A680F-B6B8-AE47-A239-B00290703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7FF4D1-B1B2-7F45-85A7-4BCB6201F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C5ADDA-5901-1542-B41E-C99E3EE6848C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rgbClr val="1A0B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229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DE354-71D7-364A-82B9-007CB2C39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144EBF-EA32-7C4D-A37F-C65B7510B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CAA20E-A855-1548-BBE1-BD7DD2CBC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59B80-C76C-9349-BEEF-598DCB100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221BBA-8D0F-3D4E-8C67-29CFE6F2113D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rgbClr val="1A0B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7099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595C24-7BFD-1448-A8C6-55F086A16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E4BFB4-2609-5E4F-9173-5D73B28AB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368E6-B134-574B-8FCC-BA3E1D3B7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326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D9677-DFD3-7444-94D4-3E35DED47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12D4F-8D0C-6149-B0CF-B26E5557B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41ABE2-545C-6F47-B71E-F53801570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555B7C-BFE8-1F47-9B74-1772166D9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A8E25-6A8D-E14B-8F92-6D319E1DB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DDC3C2-F170-A448-96CC-2DC381FF2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A65162-3B62-2446-A943-1F23B2A764F9}"/>
              </a:ext>
            </a:extLst>
          </p:cNvPr>
          <p:cNvSpPr/>
          <p:nvPr/>
        </p:nvSpPr>
        <p:spPr>
          <a:xfrm>
            <a:off x="-11289" y="953330"/>
            <a:ext cx="772390" cy="607940"/>
          </a:xfrm>
          <a:prstGeom prst="rect">
            <a:avLst/>
          </a:prstGeom>
          <a:solidFill>
            <a:srgbClr val="1A0B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78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4AAD-66CE-5E49-93F6-ED8409CF3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381FB-F17F-9F48-A58E-F41484A37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04FDC-A296-4C40-B986-C33017799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175F-AA93-F04F-B184-9005A7FC1DA8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E7D8B-2979-BE46-9DD1-E6148BA03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4E2CA-7E10-FD40-9151-978B91C8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2CAB-523C-5840-9B30-17FA8FE6E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5354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EAD4A-1B23-B045-A174-3DC47A0FC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38B355-8B4A-B142-89E3-3E2C154288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53F2A-A397-7242-AC29-4F8A236AC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0218C3-7873-6345-80B0-FA93BDAAD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576618-8E71-DA4B-AABE-3F5F2A3D5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A03A10-8C90-E540-8798-1C0D5636F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99A66B-3548-1E4F-AF6A-1E0E4722403B}"/>
              </a:ext>
            </a:extLst>
          </p:cNvPr>
          <p:cNvSpPr/>
          <p:nvPr/>
        </p:nvSpPr>
        <p:spPr>
          <a:xfrm>
            <a:off x="-11289" y="953330"/>
            <a:ext cx="772390" cy="607940"/>
          </a:xfrm>
          <a:prstGeom prst="rect">
            <a:avLst/>
          </a:prstGeom>
          <a:solidFill>
            <a:srgbClr val="1A0B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8388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E22AB-62E7-5246-B232-F94FE4198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5E41C6-B5C8-AC49-9FC5-C7B17FEF4E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D1FDC-0703-A447-897B-65E3CC3C7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2B0C3-952C-2A4D-9DBD-F039FD30C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C5136-CCB2-3948-BCBC-E87F136CB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DC88BB-211F-4C4E-9CDC-4323E24BD098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rgbClr val="1A0B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4882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8DDD73-71E8-9D44-BC42-E86CE7ECD3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36CBB8-A88B-9843-9176-2A5EE2ACE7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2BE61-7C08-2F4D-8644-CEB52B34D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5CAD3-C6C5-A641-B645-95F8CF2CC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F4460-33BD-2D4F-978E-591C5DF37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F77A1E-149F-D842-9583-CE2E5359722F}"/>
              </a:ext>
            </a:extLst>
          </p:cNvPr>
          <p:cNvSpPr/>
          <p:nvPr/>
        </p:nvSpPr>
        <p:spPr>
          <a:xfrm rot="5400000">
            <a:off x="9898237" y="-174146"/>
            <a:ext cx="282225" cy="607940"/>
          </a:xfrm>
          <a:prstGeom prst="rect">
            <a:avLst/>
          </a:prstGeom>
          <a:solidFill>
            <a:srgbClr val="1A0B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1313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AACB7-3691-4140-ABB6-BAAC5FE736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3F1FCB-919F-5A4E-97ED-CB8E41E9E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0342E-32F4-6F4C-896C-6BAFF15EE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C5B2D-6376-D640-9DAA-7A8569349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4087E-9249-914D-B588-63A09E602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32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AACB7-3691-4140-ABB6-BAAC5FE736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3F1FCB-919F-5A4E-97ED-CB8E41E9E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0342E-32F4-6F4C-896C-6BAFF15EE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C5B2D-6376-D640-9DAA-7A8569349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4087E-9249-914D-B588-63A09E602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981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5E3DD-6BD7-7942-B303-ECF871788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6268D-F689-4F4B-B1B0-DE7629DED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6A462-1E51-2645-BF67-C56040C4C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9709B-0269-DC4D-9E72-7207AB5DE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2277E-A1E5-9B41-9008-503783972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2C2EFD-D538-CD4B-87B2-AD5590E60328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76616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4AAD-66CE-5E49-93F6-ED8409CF3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381FB-F17F-9F48-A58E-F41484A37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04FDC-A296-4C40-B986-C33017799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E7D8B-2979-BE46-9DD1-E6148BA03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4E2CA-7E10-FD40-9151-978B91C8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63210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4AAD-66CE-5E49-93F6-ED8409CF3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381FB-F17F-9F48-A58E-F41484A37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04FDC-A296-4C40-B986-C33017799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E7D8B-2979-BE46-9DD1-E6148BA03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4E2CA-7E10-FD40-9151-978B91C8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7453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4AAD-66CE-5E49-93F6-ED8409CF3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381FB-F17F-9F48-A58E-F41484A37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04FDC-A296-4C40-B986-C33017799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E7D8B-2979-BE46-9DD1-E6148BA03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4E2CA-7E10-FD40-9151-978B91C8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51290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4CDA6-A07D-ED43-B796-75F554942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9C6E1-202C-854E-AEF6-E54884234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3B8398-EB02-3740-9E89-B23A1561F8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02609-7768-B54C-9314-EFC78EB36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FAA9F2-6EDB-C647-BCC4-6858F0EDA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827C9-5B25-324F-90A9-28C2D4978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C57D0B-86C3-624E-99D0-ECD81177B07E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235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Alt">
    <p:bg>
      <p:bgPr>
        <a:solidFill>
          <a:srgbClr val="3F00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4AAD-66CE-5E49-93F6-ED8409CF3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381FB-F17F-9F48-A58E-F41484A37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04FDC-A296-4C40-B986-C33017799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175F-AA93-F04F-B184-9005A7FC1DA8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E7D8B-2979-BE46-9DD1-E6148BA03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4E2CA-7E10-FD40-9151-978B91C8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2CAB-523C-5840-9B30-17FA8FE6E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918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725C6-0C55-B145-8CA5-B0F4DE1FF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DB956-56E9-D649-A082-D139E630B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E6B7BA-B873-D24D-9C70-3192D1E11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BB2FB5-3920-374A-8CEB-1F61FBA966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A0F28D-CB48-D44A-ABDE-F114CC5706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191A65-CA01-9B47-998D-E05FDC039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5A680F-B6B8-AE47-A239-B00290703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7FF4D1-B1B2-7F45-85A7-4BCB6201F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1BC8C1-B8BB-3141-AFCE-D98F2712D15B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42257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DE354-71D7-364A-82B9-007CB2C39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144EBF-EA32-7C4D-A37F-C65B7510B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CAA20E-A855-1548-BBE1-BD7DD2CBC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59B80-C76C-9349-BEEF-598DCB100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C4D608-23BF-8B47-8E0A-6CCB9F19A330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66406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595C24-7BFD-1448-A8C6-55F086A16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E4BFB4-2609-5E4F-9173-5D73B28AB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368E6-B134-574B-8FCC-BA3E1D3B7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7995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D9677-DFD3-7444-94D4-3E35DED47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12D4F-8D0C-6149-B0CF-B26E5557B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41ABE2-545C-6F47-B71E-F53801570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555B7C-BFE8-1F47-9B74-1772166D9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A8E25-6A8D-E14B-8F92-6D319E1DB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DDC3C2-F170-A448-96CC-2DC381FF2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A65162-3B62-2446-A943-1F23B2A764F9}"/>
              </a:ext>
            </a:extLst>
          </p:cNvPr>
          <p:cNvSpPr/>
          <p:nvPr/>
        </p:nvSpPr>
        <p:spPr>
          <a:xfrm>
            <a:off x="-11289" y="953330"/>
            <a:ext cx="772390" cy="607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63840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EAD4A-1B23-B045-A174-3DC47A0FC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38B355-8B4A-B142-89E3-3E2C154288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53F2A-A397-7242-AC29-4F8A236AC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0218C3-7873-6345-80B0-FA93BDAAD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576618-8E71-DA4B-AABE-3F5F2A3D5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A03A10-8C90-E540-8798-1C0D5636F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99A66B-3548-1E4F-AF6A-1E0E4722403B}"/>
              </a:ext>
            </a:extLst>
          </p:cNvPr>
          <p:cNvSpPr/>
          <p:nvPr/>
        </p:nvSpPr>
        <p:spPr>
          <a:xfrm>
            <a:off x="-11289" y="953330"/>
            <a:ext cx="772390" cy="607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6515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E22AB-62E7-5246-B232-F94FE4198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5E41C6-B5C8-AC49-9FC5-C7B17FEF4E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D1FDC-0703-A447-897B-65E3CC3C7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2B0C3-952C-2A4D-9DBD-F039FD30C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C5136-CCB2-3948-BCBC-E87F136CB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DC88BB-211F-4C4E-9CDC-4323E24BD098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38882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8DDD73-71E8-9D44-BC42-E86CE7ECD3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36CBB8-A88B-9843-9176-2A5EE2ACE7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2BE61-7C08-2F4D-8644-CEB52B34D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5CAD3-C6C5-A641-B645-95F8CF2CC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F4460-33BD-2D4F-978E-591C5DF37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F77A1E-149F-D842-9583-CE2E5359722F}"/>
              </a:ext>
            </a:extLst>
          </p:cNvPr>
          <p:cNvSpPr/>
          <p:nvPr/>
        </p:nvSpPr>
        <p:spPr>
          <a:xfrm rot="5400000">
            <a:off x="9898237" y="-174146"/>
            <a:ext cx="282225" cy="607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275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4AAD-66CE-5E49-93F6-ED8409CF3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381FB-F17F-9F48-A58E-F41484A37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04FDC-A296-4C40-B986-C33017799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175F-AA93-F04F-B184-9005A7FC1DA8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E7D8B-2979-BE46-9DD1-E6148BA03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4E2CA-7E10-FD40-9151-978B91C8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2CAB-523C-5840-9B30-17FA8FE6E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875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4CDA6-A07D-ED43-B796-75F554942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9C6E1-202C-854E-AEF6-E54884234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3B8398-EB02-3740-9E89-B23A1561F8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02609-7768-B54C-9314-EFC78EB36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175F-AA93-F04F-B184-9005A7FC1DA8}" type="datetimeFigureOut">
              <a:rPr lang="en-US" smtClean="0"/>
              <a:t>3/7/23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FAA9F2-6EDB-C647-BCC4-6858F0EDA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827C9-5B25-324F-90A9-28C2D4978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2CAB-523C-5840-9B30-17FA8FE6EC6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FE7386-34E9-7D46-ADA4-1644E85D05A1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rgbClr val="3F000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421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725C6-0C55-B145-8CA5-B0F4DE1FF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DB956-56E9-D649-A082-D139E630B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E6B7BA-B873-D24D-9C70-3192D1E11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BB2FB5-3920-374A-8CEB-1F61FBA966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A0F28D-CB48-D44A-ABDE-F114CC5706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191A65-CA01-9B47-998D-E05FDC039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175F-AA93-F04F-B184-9005A7FC1DA8}" type="datetimeFigureOut">
              <a:rPr lang="en-US" smtClean="0"/>
              <a:t>3/7/23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5A680F-B6B8-AE47-A239-B00290703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7FF4D1-B1B2-7F45-85A7-4BCB6201F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2CAB-523C-5840-9B30-17FA8FE6EC6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8679DF-DC49-854D-B8E9-487E6078F560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rgbClr val="3F000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353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DE354-71D7-364A-82B9-007CB2C39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144EBF-EA32-7C4D-A37F-C65B7510B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175F-AA93-F04F-B184-9005A7FC1DA8}" type="datetimeFigureOut">
              <a:rPr lang="en-US" smtClean="0"/>
              <a:t>3/7/23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CAA20E-A855-1548-BBE1-BD7DD2CBC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59B80-C76C-9349-BEEF-598DCB100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2CAB-523C-5840-9B30-17FA8FE6EC6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581C06-E193-3041-BFBC-BC83947C0EFD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rgbClr val="3F000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217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7BFFE0-459D-6C4B-893B-AED4643CE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7A125-1E92-1345-A603-7776527F3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B5142-617D-8B4E-A298-462C076A7404}"/>
              </a:ext>
            </a:extLst>
          </p:cNvPr>
          <p:cNvSpPr/>
          <p:nvPr/>
        </p:nvSpPr>
        <p:spPr>
          <a:xfrm>
            <a:off x="-10394" y="6333581"/>
            <a:ext cx="12202393" cy="546100"/>
          </a:xfrm>
          <a:prstGeom prst="rect">
            <a:avLst/>
          </a:prstGeom>
          <a:solidFill>
            <a:srgbClr val="3F0001"/>
          </a:solidFill>
          <a:ln>
            <a:solidFill>
              <a:srgbClr val="3F000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Varta" pitchFamily="2" charset="77"/>
              <a:cs typeface="Varta" pitchFamily="2" charset="77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A1889-A94F-8141-A8ED-5862D28C64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143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Varta" pitchFamily="2" charset="77"/>
                <a:cs typeface="Varta" pitchFamily="2" charset="77"/>
              </a:defRPr>
            </a:lvl1pPr>
          </a:lstStyle>
          <a:p>
            <a:fld id="{EA40175F-AA93-F04F-B184-9005A7FC1DA8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7DCB6-8DAC-2547-80BC-FB90FC9D97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143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Varta" pitchFamily="2" charset="77"/>
                <a:cs typeface="Varta" pitchFamily="2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6FE83-C315-0741-A75A-964B2E55A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143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Varta" pitchFamily="2" charset="77"/>
                <a:cs typeface="Varta" pitchFamily="2" charset="77"/>
              </a:defRPr>
            </a:lvl1pPr>
          </a:lstStyle>
          <a:p>
            <a:fld id="{AE802CAB-523C-5840-9B30-17FA8FE6E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701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Varta" pitchFamily="2" charset="77"/>
          <a:ea typeface="+mj-ea"/>
          <a:cs typeface="Varta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7BFFE0-459D-6C4B-893B-AED4643CE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7A125-1E92-1345-A603-7776527F3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B5142-617D-8B4E-A298-462C076A7404}"/>
              </a:ext>
            </a:extLst>
          </p:cNvPr>
          <p:cNvSpPr/>
          <p:nvPr/>
        </p:nvSpPr>
        <p:spPr>
          <a:xfrm>
            <a:off x="-10394" y="6333581"/>
            <a:ext cx="12202393" cy="546100"/>
          </a:xfrm>
          <a:prstGeom prst="rect">
            <a:avLst/>
          </a:prstGeom>
          <a:solidFill>
            <a:srgbClr val="18260F"/>
          </a:solidFill>
          <a:ln>
            <a:solidFill>
              <a:srgbClr val="1826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Varta" pitchFamily="2" charset="77"/>
              <a:cs typeface="Varta" pitchFamily="2" charset="77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A1889-A94F-8141-A8ED-5862D28C64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143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Varta" pitchFamily="2" charset="77"/>
                <a:cs typeface="Varta" pitchFamily="2" charset="77"/>
              </a:defRPr>
            </a:lvl1pPr>
          </a:lstStyle>
          <a:p>
            <a:fld id="{E9FB76D8-78CB-FF48-AA94-3C67612D9818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7DCB6-8DAC-2547-80BC-FB90FC9D97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143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Varta" pitchFamily="2" charset="77"/>
                <a:cs typeface="Varta" pitchFamily="2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6FE83-C315-0741-A75A-964B2E55A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143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Varta" pitchFamily="2" charset="77"/>
                <a:cs typeface="Varta" pitchFamily="2" charset="77"/>
              </a:defRPr>
            </a:lvl1pPr>
          </a:lstStyle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Varta" pitchFamily="2" charset="77"/>
          <a:ea typeface="+mj-ea"/>
          <a:cs typeface="Varta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7BFFE0-459D-6C4B-893B-AED4643CE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7A125-1E92-1345-A603-7776527F3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B5142-617D-8B4E-A298-462C076A7404}"/>
              </a:ext>
            </a:extLst>
          </p:cNvPr>
          <p:cNvSpPr/>
          <p:nvPr/>
        </p:nvSpPr>
        <p:spPr>
          <a:xfrm>
            <a:off x="-10394" y="6333581"/>
            <a:ext cx="12202393" cy="546100"/>
          </a:xfrm>
          <a:prstGeom prst="rect">
            <a:avLst/>
          </a:prstGeom>
          <a:solidFill>
            <a:srgbClr val="1A0B26"/>
          </a:solidFill>
          <a:ln>
            <a:solidFill>
              <a:srgbClr val="1A0B2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Varta" pitchFamily="2" charset="77"/>
              <a:cs typeface="Varta" pitchFamily="2" charset="77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A1889-A94F-8141-A8ED-5862D28C64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143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Varta" pitchFamily="2" charset="77"/>
                <a:cs typeface="Varta" pitchFamily="2" charset="77"/>
              </a:defRPr>
            </a:lvl1pPr>
          </a:lstStyle>
          <a:p>
            <a:fld id="{E9FB76D8-78CB-FF48-AA94-3C67612D9818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7DCB6-8DAC-2547-80BC-FB90FC9D97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143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Varta" pitchFamily="2" charset="77"/>
                <a:cs typeface="Varta" pitchFamily="2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6FE83-C315-0741-A75A-964B2E55A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143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Varta" pitchFamily="2" charset="77"/>
                <a:cs typeface="Varta" pitchFamily="2" charset="77"/>
              </a:defRPr>
            </a:lvl1pPr>
          </a:lstStyle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273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Varta" pitchFamily="2" charset="77"/>
          <a:ea typeface="+mj-ea"/>
          <a:cs typeface="Varta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7BFFE0-459D-6C4B-893B-AED4643CE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7A125-1E92-1345-A603-7776527F3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B5142-617D-8B4E-A298-462C076A7404}"/>
              </a:ext>
            </a:extLst>
          </p:cNvPr>
          <p:cNvSpPr/>
          <p:nvPr/>
        </p:nvSpPr>
        <p:spPr>
          <a:xfrm>
            <a:off x="-10394" y="6333581"/>
            <a:ext cx="12202393" cy="5461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Varta" pitchFamily="2" charset="77"/>
              <a:cs typeface="Varta" pitchFamily="2" charset="77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A1889-A94F-8141-A8ED-5862D28C64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143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Varta" pitchFamily="2" charset="77"/>
                <a:cs typeface="Varta" pitchFamily="2" charset="77"/>
              </a:defRPr>
            </a:lvl1pPr>
          </a:lstStyle>
          <a:p>
            <a:fld id="{E9FB76D8-78CB-FF48-AA94-3C67612D9818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7DCB6-8DAC-2547-80BC-FB90FC9D97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143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Varta" pitchFamily="2" charset="77"/>
                <a:cs typeface="Varta" pitchFamily="2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6FE83-C315-0741-A75A-964B2E55A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143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Varta" pitchFamily="2" charset="77"/>
                <a:cs typeface="Varta" pitchFamily="2" charset="77"/>
              </a:defRPr>
            </a:lvl1pPr>
          </a:lstStyle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17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Varta" pitchFamily="2" charset="77"/>
          <a:ea typeface="+mj-ea"/>
          <a:cs typeface="Varta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vidia.com/content/PDF/fermi_white_papers/NVIDIA_Fermi_Compute_Architecture_Whitepaper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vidia.com/content/PDF/fermi_white_papers/NVIDIA_Fermi_Compute_Architecture_Whitepaper.pd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vidia.com/en-us/geforce/news/introducing-rtx-30-series-graphics-cards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nvidia-ampere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vidia.com/en-us/data-center/tensor-cores/" TargetMode="Externa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GDDR5_SDRAM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blog/cuda-refresher-cuda-programming-model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blog/nvidia-hopper-architecture-in-depth/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blog/cuda-refresher-cuda-programming-model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blog/cuda-refresher-cuda-programming-model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leimao.github.io/blog/Proper-CUDA-Error-Checking/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vidia.com/content/PDF/fermi_white_papers/NVIDIA_Fermi_Compute_Architecture_Whitepaper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BCF70-769D-A2D4-B08C-791F45D7EE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NVIDIA GPUs and the CUDA Programming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D82A2A-ABF0-D570-021B-2D2B755824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CS 441/541</a:t>
            </a:r>
          </a:p>
          <a:p>
            <a:r>
              <a:rPr lang="en-US" dirty="0"/>
              <a:t>Winter 2023</a:t>
            </a:r>
          </a:p>
        </p:txBody>
      </p:sp>
    </p:spTree>
    <p:extLst>
      <p:ext uri="{BB962C8B-B14F-4D97-AF65-F5344CB8AC3E}">
        <p14:creationId xmlns:p14="http://schemas.microsoft.com/office/powerpoint/2010/main" val="3950698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Cores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360ED5-F744-9B01-48D4-B23BE78579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CUDA cores typically handle both int and float point operations,</a:t>
            </a:r>
          </a:p>
          <a:p>
            <a:endParaRPr lang="en-US" dirty="0"/>
          </a:p>
          <a:p>
            <a:r>
              <a:rPr lang="en-US" dirty="0"/>
              <a:t>Thread instructions are assigned to one CUDA core.</a:t>
            </a:r>
          </a:p>
          <a:p>
            <a:endParaRPr lang="en-US" dirty="0"/>
          </a:p>
          <a:p>
            <a:r>
              <a:rPr lang="en-US" dirty="0"/>
              <a:t>In other words, every thread occupies a single CUDA core.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9F85DFD-4668-F933-1D0B-1304069EFD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1825625"/>
            <a:ext cx="5181600" cy="2957219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4688D5-F4BC-16EE-E8E2-6F57A0D700AE}"/>
              </a:ext>
            </a:extLst>
          </p:cNvPr>
          <p:cNvSpPr txBox="1"/>
          <p:nvPr/>
        </p:nvSpPr>
        <p:spPr>
          <a:xfrm>
            <a:off x="7401892" y="4782844"/>
            <a:ext cx="2722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Source: </a:t>
            </a:r>
            <a:r>
              <a:rPr lang="en-US" sz="1200" b="1" dirty="0">
                <a:hlinkClick r:id="rId3"/>
              </a:rPr>
              <a:t>NVIDIA Fermi Whitepaper</a:t>
            </a:r>
            <a:endParaRPr lang="en-US" sz="1200" b="1" dirty="0"/>
          </a:p>
          <a:p>
            <a:pPr algn="ctr"/>
            <a:r>
              <a:rPr lang="en-US" sz="1200" b="1" dirty="0"/>
              <a:t>Slightly altered for better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477668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more parallelization!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360ED5-F744-9B01-48D4-B23BE78579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Modern NVIDIA GPUs typically have multiple SMs!</a:t>
            </a:r>
          </a:p>
          <a:p>
            <a:endParaRPr lang="en-US" dirty="0"/>
          </a:p>
          <a:p>
            <a:r>
              <a:rPr lang="en-US" dirty="0"/>
              <a:t>If you have 128 CUDA Cores per SM, and 8 SMs in one GPU, that’s 1024 CUDA Cores total.</a:t>
            </a:r>
          </a:p>
          <a:p>
            <a:endParaRPr lang="en-US" dirty="0"/>
          </a:p>
          <a:p>
            <a:r>
              <a:rPr lang="en-US" dirty="0"/>
              <a:t>1024 FPUs =&gt; 1024 FMAs per clock cycle!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2BF8E8C-8987-1C64-E68A-B8832E6AF9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14477" y="1253331"/>
            <a:ext cx="4897050" cy="435133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33F34E-5F6F-EAE4-EF4E-C7996EFD257C}"/>
              </a:ext>
            </a:extLst>
          </p:cNvPr>
          <p:cNvSpPr txBox="1"/>
          <p:nvPr/>
        </p:nvSpPr>
        <p:spPr>
          <a:xfrm>
            <a:off x="7578223" y="5704060"/>
            <a:ext cx="23695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Source: </a:t>
            </a:r>
            <a:r>
              <a:rPr lang="en-US" sz="1200" b="1" dirty="0">
                <a:hlinkClick r:id="rId3"/>
              </a:rPr>
              <a:t>NVIDIA Fermi Whitepaper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966488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Question: Which GPU would you pick?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360ED5-F744-9B01-48D4-B23BE78579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GPU with </a:t>
            </a:r>
          </a:p>
          <a:p>
            <a:r>
              <a:rPr lang="en-US" dirty="0"/>
              <a:t>64 CUDA Cores per SM,</a:t>
            </a:r>
          </a:p>
          <a:p>
            <a:r>
              <a:rPr lang="en-US" dirty="0"/>
              <a:t>32 SMs,</a:t>
            </a:r>
          </a:p>
          <a:p>
            <a:r>
              <a:rPr lang="en-US" dirty="0"/>
              <a:t>4000 MHz clock speed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EFD5D6-9F05-6ACD-CDDF-2810978200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GPU with </a:t>
            </a:r>
          </a:p>
          <a:p>
            <a:r>
              <a:rPr lang="en-US" dirty="0"/>
              <a:t>128 CUDA Cores per SM,</a:t>
            </a:r>
          </a:p>
          <a:p>
            <a:r>
              <a:rPr lang="en-US" dirty="0"/>
              <a:t>32 SMs,</a:t>
            </a:r>
          </a:p>
          <a:p>
            <a:r>
              <a:rPr lang="en-US" dirty="0"/>
              <a:t>2000 MHz clock speed</a:t>
            </a:r>
          </a:p>
        </p:txBody>
      </p:sp>
    </p:spTree>
    <p:extLst>
      <p:ext uri="{BB962C8B-B14F-4D97-AF65-F5344CB8AC3E}">
        <p14:creationId xmlns:p14="http://schemas.microsoft.com/office/powerpoint/2010/main" val="3776646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Question: Which GPU would you pick?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360ED5-F744-9B01-48D4-B23BE78579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GPU with </a:t>
            </a:r>
          </a:p>
          <a:p>
            <a:r>
              <a:rPr lang="en-US" dirty="0"/>
              <a:t>64 CUDA Cores per SM,</a:t>
            </a:r>
          </a:p>
          <a:p>
            <a:r>
              <a:rPr lang="en-US" dirty="0"/>
              <a:t>32 SMs,</a:t>
            </a:r>
          </a:p>
          <a:p>
            <a:r>
              <a:rPr lang="en-US" dirty="0"/>
              <a:t>4000 MHz clock speed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EFD5D6-9F05-6ACD-CDDF-2810978200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GPU with </a:t>
            </a:r>
          </a:p>
          <a:p>
            <a:r>
              <a:rPr lang="en-US" dirty="0"/>
              <a:t>128 CUDA Cores per SM,</a:t>
            </a:r>
          </a:p>
          <a:p>
            <a:r>
              <a:rPr lang="en-US" dirty="0"/>
              <a:t>32 SMs,</a:t>
            </a:r>
          </a:p>
          <a:p>
            <a:r>
              <a:rPr lang="en-US" dirty="0"/>
              <a:t>2000 MHz clock speed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3801DA-933E-C53B-0D1D-50DFA372F21F}"/>
              </a:ext>
            </a:extLst>
          </p:cNvPr>
          <p:cNvSpPr txBox="1"/>
          <p:nvPr/>
        </p:nvSpPr>
        <p:spPr>
          <a:xfrm>
            <a:off x="4924044" y="4532245"/>
            <a:ext cx="2343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BE2F2D"/>
                </a:solidFill>
              </a:rPr>
              <a:t>It depends!</a:t>
            </a:r>
          </a:p>
        </p:txBody>
      </p:sp>
    </p:spTree>
    <p:extLst>
      <p:ext uri="{BB962C8B-B14F-4D97-AF65-F5344CB8AC3E}">
        <p14:creationId xmlns:p14="http://schemas.microsoft.com/office/powerpoint/2010/main" val="3753614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Question: Which GPU would you pick?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360ED5-F744-9B01-48D4-B23BE78579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GPU with </a:t>
            </a:r>
          </a:p>
          <a:p>
            <a:r>
              <a:rPr lang="en-US" dirty="0"/>
              <a:t>64 CUDA Cores per SM,</a:t>
            </a:r>
          </a:p>
          <a:p>
            <a:r>
              <a:rPr lang="en-US" dirty="0"/>
              <a:t>32 SMs,</a:t>
            </a:r>
          </a:p>
          <a:p>
            <a:r>
              <a:rPr lang="en-US" dirty="0"/>
              <a:t>4000 MHz clock speed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EFD5D6-9F05-6ACD-CDDF-2810978200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GPU with </a:t>
            </a:r>
          </a:p>
          <a:p>
            <a:r>
              <a:rPr lang="en-US" dirty="0"/>
              <a:t>128 CUDA Cores per SM,</a:t>
            </a:r>
          </a:p>
          <a:p>
            <a:r>
              <a:rPr lang="en-US" dirty="0"/>
              <a:t>32 SMs,</a:t>
            </a:r>
          </a:p>
          <a:p>
            <a:r>
              <a:rPr lang="en-US" dirty="0"/>
              <a:t>2000 MHz clock speed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3801DA-933E-C53B-0D1D-50DFA372F21F}"/>
              </a:ext>
            </a:extLst>
          </p:cNvPr>
          <p:cNvSpPr txBox="1"/>
          <p:nvPr/>
        </p:nvSpPr>
        <p:spPr>
          <a:xfrm>
            <a:off x="4924044" y="4532245"/>
            <a:ext cx="2343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BE2F2D"/>
                </a:solidFill>
              </a:rPr>
              <a:t>It depends!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7C6EB3-7F9E-2CC6-0181-20E7F2334268}"/>
              </a:ext>
            </a:extLst>
          </p:cNvPr>
          <p:cNvSpPr txBox="1"/>
          <p:nvPr/>
        </p:nvSpPr>
        <p:spPr>
          <a:xfrm>
            <a:off x="4326926" y="5296237"/>
            <a:ext cx="35381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What’s the architecture?</a:t>
            </a:r>
          </a:p>
          <a:p>
            <a:r>
              <a:rPr lang="en-US" sz="2000" dirty="0">
                <a:solidFill>
                  <a:srgbClr val="002060"/>
                </a:solidFill>
              </a:rPr>
              <a:t>What’s the power requirement?</a:t>
            </a:r>
          </a:p>
          <a:p>
            <a:r>
              <a:rPr lang="en-US" sz="2000" dirty="0">
                <a:solidFill>
                  <a:srgbClr val="002060"/>
                </a:solidFill>
              </a:rPr>
              <a:t>What’s the price?</a:t>
            </a:r>
          </a:p>
        </p:txBody>
      </p:sp>
    </p:spTree>
    <p:extLst>
      <p:ext uri="{BB962C8B-B14F-4D97-AF65-F5344CB8AC3E}">
        <p14:creationId xmlns:p14="http://schemas.microsoft.com/office/powerpoint/2010/main" val="403721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ECCB7-71D8-7679-FC3C-0AAD3D2C9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Specialized cores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ABA9400-DBB7-51DE-5F11-8876B731D1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3702" y="1561480"/>
            <a:ext cx="8884596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BF41F8-2D71-AB49-3B72-206133E76FDC}"/>
              </a:ext>
            </a:extLst>
          </p:cNvPr>
          <p:cNvSpPr txBox="1"/>
          <p:nvPr/>
        </p:nvSpPr>
        <p:spPr>
          <a:xfrm>
            <a:off x="5515552" y="5912818"/>
            <a:ext cx="1160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Source: </a:t>
            </a:r>
            <a:r>
              <a:rPr lang="en-US" sz="1200" b="1" dirty="0">
                <a:hlinkClick r:id="rId3"/>
              </a:rPr>
              <a:t>NVIDIA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912236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Tracing Cores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F6FAD0-1AFB-8751-315B-42AE37FC3D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Cores dedicated to real-time ray traced renders at high resolution.</a:t>
            </a:r>
          </a:p>
          <a:p>
            <a:endParaRPr lang="en-US" dirty="0"/>
          </a:p>
          <a:p>
            <a:r>
              <a:rPr lang="en-US" dirty="0"/>
              <a:t>Bounding Volume Hierarchy (BVH), Ray-Triangle Intersection, and Denoising are all accelerated by RT cores.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03C82C4-AA09-6369-67BD-8DCDB402879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545511"/>
            <a:ext cx="5181600" cy="291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436B99-72B5-21FD-43EA-D72624D8D3D0}"/>
              </a:ext>
            </a:extLst>
          </p:cNvPr>
          <p:cNvSpPr txBox="1"/>
          <p:nvPr/>
        </p:nvSpPr>
        <p:spPr>
          <a:xfrm>
            <a:off x="8182552" y="5457076"/>
            <a:ext cx="1160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Source: </a:t>
            </a:r>
            <a:r>
              <a:rPr lang="en-US" sz="1200" b="1" dirty="0">
                <a:hlinkClick r:id="rId3"/>
              </a:rPr>
              <a:t>NVIDIA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262964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C4E8A-8F4C-29A1-773E-F23FC4DFF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AI and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17207-8A47-50D3-EFA4-8E9E023B2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of 2021, NVIDIA was reported to have an approximately 80% share of “AI processors.”</a:t>
            </a:r>
          </a:p>
          <a:p>
            <a:endParaRPr lang="en-US" dirty="0"/>
          </a:p>
          <a:p>
            <a:r>
              <a:rPr lang="en-US" dirty="0"/>
              <a:t>Tesla GPUs (category not the architecture) are designed for compute servers.</a:t>
            </a:r>
          </a:p>
          <a:p>
            <a:endParaRPr lang="en-US" dirty="0"/>
          </a:p>
          <a:p>
            <a:r>
              <a:rPr lang="en-US" dirty="0"/>
              <a:t>Typically 8 of those cards are packed into a single node, with </a:t>
            </a:r>
            <a:r>
              <a:rPr lang="en-US" dirty="0" err="1"/>
              <a:t>NVLink</a:t>
            </a:r>
            <a:r>
              <a:rPr lang="en-US" dirty="0"/>
              <a:t>-compatible CPUs that provide fast communication between the GPUs.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170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 Cores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AE462-1D0B-D049-952E-1DB534A6E7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Cores dedicated to performing matrix multiply and accumulate (MMAs.)</a:t>
            </a:r>
          </a:p>
          <a:p>
            <a:endParaRPr lang="en-US" dirty="0"/>
          </a:p>
          <a:p>
            <a:r>
              <a:rPr lang="en-US" dirty="0"/>
              <a:t>Volta Tensor Cores perform 64 (4x4x4 matrix multiply and accumulate) FMAs per clock cycle.</a:t>
            </a:r>
          </a:p>
        </p:txBody>
      </p:sp>
      <p:pic>
        <p:nvPicPr>
          <p:cNvPr id="3076" name="Picture 4" descr="Volta Tensor Cores">
            <a:extLst>
              <a:ext uri="{FF2B5EF4-FFF2-40B4-BE49-F238E27FC236}">
                <a16:creationId xmlns:a16="http://schemas.microsoft.com/office/drawing/2014/main" id="{9CA7E5D9-327C-23B1-4315-E3C725F4E6D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544295"/>
            <a:ext cx="5181600" cy="291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780AC0-0F6C-61D9-BC35-C6C36F916855}"/>
              </a:ext>
            </a:extLst>
          </p:cNvPr>
          <p:cNvSpPr txBox="1"/>
          <p:nvPr/>
        </p:nvSpPr>
        <p:spPr>
          <a:xfrm>
            <a:off x="8182552" y="5458293"/>
            <a:ext cx="1160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Source: </a:t>
            </a:r>
            <a:r>
              <a:rPr lang="en-US" sz="1200" b="1" dirty="0">
                <a:hlinkClick r:id="rId3"/>
              </a:rPr>
              <a:t>NVIDIA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02798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C4E8A-8F4C-29A1-773E-F23FC4DFF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 topic: how much that can matter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17207-8A47-50D3-EFA4-8E9E023B2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Exactly a year ago, a computer vision model (with ~ 30 M parameters) we were working on in our lab took 9 days to train on ~1.4M images on 8 A100 GPUs (the best server class card available.)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Only a month ago, we trained a slightly more complicated version of that same model in less than a day on the same hardware!</a:t>
            </a:r>
          </a:p>
        </p:txBody>
      </p:sp>
    </p:spTree>
    <p:extLst>
      <p:ext uri="{BB962C8B-B14F-4D97-AF65-F5344CB8AC3E}">
        <p14:creationId xmlns:p14="http://schemas.microsoft.com/office/powerpoint/2010/main" val="3140180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6FEB56-FC3F-98F0-9472-93E0E5E8B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3A3FBF-5D0F-8C76-93A2-0F75AFC99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of NVIDIA GPUs and CUDA</a:t>
            </a:r>
          </a:p>
          <a:p>
            <a:r>
              <a:rPr lang="en-US" dirty="0"/>
              <a:t>Intro to the CUDA programming model</a:t>
            </a:r>
          </a:p>
          <a:p>
            <a:r>
              <a:rPr lang="en-US" dirty="0"/>
              <a:t>Setting up environment</a:t>
            </a:r>
          </a:p>
          <a:p>
            <a:r>
              <a:rPr lang="en-US" dirty="0"/>
              <a:t>Live coding a simple kernel</a:t>
            </a:r>
          </a:p>
          <a:p>
            <a:r>
              <a:rPr lang="en-US" dirty="0"/>
              <a:t>Project 3F</a:t>
            </a:r>
          </a:p>
        </p:txBody>
      </p:sp>
    </p:spTree>
    <p:extLst>
      <p:ext uri="{BB962C8B-B14F-4D97-AF65-F5344CB8AC3E}">
        <p14:creationId xmlns:p14="http://schemas.microsoft.com/office/powerpoint/2010/main" val="3571400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87B7650-377F-F43B-213B-376B814AD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Programming Model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ABE008-9644-74ED-FB96-2B2A3C14A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657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Heterogeneous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BE2F2D"/>
                </a:solidFill>
              </a:rPr>
              <a:t>Host: </a:t>
            </a:r>
            <a:r>
              <a:rPr lang="en-US" dirty="0"/>
              <a:t>Main processor (CPU)</a:t>
            </a:r>
          </a:p>
          <a:p>
            <a:pPr lvl="1"/>
            <a:r>
              <a:rPr lang="en-US" dirty="0"/>
              <a:t>Host code: CPU instructions (C++)</a:t>
            </a:r>
          </a:p>
          <a:p>
            <a:pPr lvl="1"/>
            <a:r>
              <a:rPr lang="en-US" dirty="0"/>
              <a:t>Host memory: main RAM.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Device: </a:t>
            </a:r>
            <a:r>
              <a:rPr lang="en-US" dirty="0"/>
              <a:t>CUDA-compatible device (GPU)</a:t>
            </a:r>
          </a:p>
          <a:p>
            <a:pPr lvl="1"/>
            <a:r>
              <a:rPr lang="en-US" dirty="0"/>
              <a:t>Device code: GPU instructions (CUDA or C++ compiled into CUDA instructions)</a:t>
            </a:r>
          </a:p>
          <a:p>
            <a:pPr lvl="1"/>
            <a:r>
              <a:rPr lang="en-US" dirty="0"/>
              <a:t>Device memory: GPU DRAM (</a:t>
            </a:r>
            <a:r>
              <a:rPr lang="en-US" dirty="0">
                <a:hlinkClick r:id="rId2"/>
              </a:rPr>
              <a:t>Dynamic RAM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772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start off at </a:t>
            </a:r>
            <a:r>
              <a:rPr lang="en-US" dirty="0">
                <a:solidFill>
                  <a:srgbClr val="C00000"/>
                </a:solidFill>
              </a:rPr>
              <a:t>host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rgbClr val="C00000"/>
                </a:solidFill>
              </a:rPr>
              <a:t>Device</a:t>
            </a:r>
            <a:r>
              <a:rPr lang="en-US" dirty="0"/>
              <a:t> memory is allocated.</a:t>
            </a:r>
          </a:p>
          <a:p>
            <a:r>
              <a:rPr lang="en-US" dirty="0"/>
              <a:t>Data is transferred from </a:t>
            </a:r>
            <a:r>
              <a:rPr lang="en-US" dirty="0">
                <a:solidFill>
                  <a:srgbClr val="C00000"/>
                </a:solidFill>
              </a:rPr>
              <a:t>host</a:t>
            </a:r>
            <a:r>
              <a:rPr lang="en-US" dirty="0"/>
              <a:t> memory to </a:t>
            </a:r>
            <a:r>
              <a:rPr lang="en-US" dirty="0">
                <a:solidFill>
                  <a:srgbClr val="C00000"/>
                </a:solidFill>
              </a:rPr>
              <a:t>device</a:t>
            </a:r>
            <a:r>
              <a:rPr lang="en-US" dirty="0"/>
              <a:t> memory.</a:t>
            </a:r>
          </a:p>
          <a:p>
            <a:r>
              <a:rPr lang="en-US" dirty="0">
                <a:solidFill>
                  <a:srgbClr val="C00000"/>
                </a:solidFill>
              </a:rPr>
              <a:t>Device</a:t>
            </a:r>
            <a:r>
              <a:rPr lang="en-US" dirty="0"/>
              <a:t> code is run.</a:t>
            </a:r>
          </a:p>
          <a:p>
            <a:r>
              <a:rPr lang="en-US" dirty="0"/>
              <a:t>Outputs are transferred from </a:t>
            </a:r>
            <a:r>
              <a:rPr lang="en-US" dirty="0">
                <a:solidFill>
                  <a:srgbClr val="C00000"/>
                </a:solidFill>
              </a:rPr>
              <a:t>device</a:t>
            </a:r>
            <a:r>
              <a:rPr lang="en-US" dirty="0"/>
              <a:t> memory to </a:t>
            </a:r>
            <a:r>
              <a:rPr lang="en-US" dirty="0">
                <a:solidFill>
                  <a:srgbClr val="C00000"/>
                </a:solidFill>
              </a:rPr>
              <a:t>host</a:t>
            </a:r>
            <a:r>
              <a:rPr lang="en-US" dirty="0"/>
              <a:t> memory.</a:t>
            </a:r>
          </a:p>
          <a:p>
            <a:r>
              <a:rPr lang="en-US" dirty="0">
                <a:solidFill>
                  <a:srgbClr val="C00000"/>
                </a:solidFill>
              </a:rPr>
              <a:t>Device</a:t>
            </a:r>
            <a:r>
              <a:rPr lang="en-US" dirty="0"/>
              <a:t> memory is freed.</a:t>
            </a:r>
          </a:p>
        </p:txBody>
      </p:sp>
    </p:spTree>
    <p:extLst>
      <p:ext uri="{BB962C8B-B14F-4D97-AF65-F5344CB8AC3E}">
        <p14:creationId xmlns:p14="http://schemas.microsoft.com/office/powerpoint/2010/main" val="29502685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Shader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program executes the shader program.</a:t>
            </a:r>
          </a:p>
          <a:p>
            <a:r>
              <a:rPr lang="en-US" dirty="0"/>
              <a:t>Shader programs are written in GLSL.</a:t>
            </a:r>
          </a:p>
          <a:p>
            <a:r>
              <a:rPr lang="en-US" dirty="0"/>
              <a:t>Each instance of a shader affects at most a single output pixel.</a:t>
            </a:r>
          </a:p>
        </p:txBody>
      </p:sp>
    </p:spTree>
    <p:extLst>
      <p:ext uri="{BB962C8B-B14F-4D97-AF65-F5344CB8AC3E}">
        <p14:creationId xmlns:p14="http://schemas.microsoft.com/office/powerpoint/2010/main" val="1208367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2A Fragment Shader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Fragment shader takes </a:t>
            </a:r>
          </a:p>
          <a:p>
            <a:pPr marL="0" indent="0">
              <a:buNone/>
            </a:pPr>
            <a:r>
              <a:rPr lang="en-US" dirty="0"/>
              <a:t>	color,</a:t>
            </a:r>
          </a:p>
          <a:p>
            <a:pPr marL="0" indent="0">
              <a:buNone/>
            </a:pPr>
            <a:r>
              <a:rPr lang="en-US" dirty="0"/>
              <a:t>	shading amount;</a:t>
            </a:r>
          </a:p>
          <a:p>
            <a:pPr marL="0" indent="0">
              <a:buNone/>
            </a:pPr>
            <a:r>
              <a:rPr lang="en-US" dirty="0"/>
              <a:t>and produced the final color.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It doesn’t care where the pixel is! </a:t>
            </a:r>
          </a:p>
          <a:p>
            <a:r>
              <a:rPr lang="en-US" dirty="0"/>
              <a:t>Doesn’t need to know anything about the image.</a:t>
            </a:r>
          </a:p>
          <a:p>
            <a:r>
              <a:rPr lang="en-US" dirty="0"/>
              <a:t>This makes it highly parallelizable.</a:t>
            </a:r>
          </a:p>
        </p:txBody>
      </p:sp>
    </p:spTree>
    <p:extLst>
      <p:ext uri="{BB962C8B-B14F-4D97-AF65-F5344CB8AC3E}">
        <p14:creationId xmlns:p14="http://schemas.microsoft.com/office/powerpoint/2010/main" val="479085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2A Vertex Shader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Vertex Shader inputs:</a:t>
            </a:r>
          </a:p>
          <a:p>
            <a:pPr marL="0" indent="0">
              <a:buNone/>
            </a:pPr>
            <a:r>
              <a:rPr lang="en-US" dirty="0"/>
              <a:t>	Vertex: position, color, normal</a:t>
            </a:r>
          </a:p>
          <a:p>
            <a:pPr marL="0" indent="0">
              <a:buNone/>
            </a:pPr>
            <a:r>
              <a:rPr lang="en-US" dirty="0"/>
              <a:t>	Transformations,</a:t>
            </a:r>
          </a:p>
          <a:p>
            <a:pPr marL="0" indent="0">
              <a:buNone/>
            </a:pPr>
            <a:r>
              <a:rPr lang="en-US" dirty="0"/>
              <a:t>	Camera: position,</a:t>
            </a:r>
          </a:p>
          <a:p>
            <a:pPr marL="0" indent="0">
              <a:buNone/>
            </a:pPr>
            <a:r>
              <a:rPr lang="en-US" dirty="0"/>
              <a:t>	Light: direction, parameters;</a:t>
            </a:r>
          </a:p>
          <a:p>
            <a:pPr marL="0" indent="0">
              <a:buNone/>
            </a:pPr>
            <a:r>
              <a:rPr lang="en-US" dirty="0"/>
              <a:t>Outputs:</a:t>
            </a:r>
          </a:p>
          <a:p>
            <a:pPr marL="0" indent="0">
              <a:buNone/>
            </a:pPr>
            <a:r>
              <a:rPr lang="en-US" dirty="0"/>
              <a:t>	shading amount.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Again, highly parallelizable, since it’s independent of the rest of the vertices!</a:t>
            </a:r>
          </a:p>
        </p:txBody>
      </p:sp>
    </p:spTree>
    <p:extLst>
      <p:ext uri="{BB962C8B-B14F-4D97-AF65-F5344CB8AC3E}">
        <p14:creationId xmlns:p14="http://schemas.microsoft.com/office/powerpoint/2010/main" val="2284300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kernels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kernels are sets of instructions that run in parallel on the  </a:t>
            </a:r>
            <a:r>
              <a:rPr lang="en-US" dirty="0">
                <a:solidFill>
                  <a:srgbClr val="C00000"/>
                </a:solidFill>
              </a:rPr>
              <a:t>device</a:t>
            </a:r>
            <a:r>
              <a:rPr lang="en-US" dirty="0"/>
              <a:t>.</a:t>
            </a:r>
          </a:p>
          <a:p>
            <a:r>
              <a:rPr lang="en-US" dirty="0"/>
              <a:t>Shader programs are essentially compute kernels.</a:t>
            </a:r>
          </a:p>
        </p:txBody>
      </p:sp>
    </p:spTree>
    <p:extLst>
      <p:ext uri="{BB962C8B-B14F-4D97-AF65-F5344CB8AC3E}">
        <p14:creationId xmlns:p14="http://schemas.microsoft.com/office/powerpoint/2010/main" val="102936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kernels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kernels are sets of instructions that run in parallel on the  </a:t>
            </a:r>
            <a:r>
              <a:rPr lang="en-US" dirty="0">
                <a:solidFill>
                  <a:srgbClr val="C00000"/>
                </a:solidFill>
              </a:rPr>
              <a:t>device</a:t>
            </a:r>
            <a:r>
              <a:rPr lang="en-US" dirty="0"/>
              <a:t>.</a:t>
            </a:r>
          </a:p>
          <a:p>
            <a:r>
              <a:rPr lang="en-US" dirty="0"/>
              <a:t>Shader programs are essentially compute kernels.</a:t>
            </a:r>
          </a:p>
          <a:p>
            <a:r>
              <a:rPr lang="en-US" dirty="0"/>
              <a:t>Instructions are run by multiple </a:t>
            </a:r>
            <a:r>
              <a:rPr lang="en-US" dirty="0">
                <a:solidFill>
                  <a:srgbClr val="BE2F2D"/>
                </a:solidFill>
              </a:rPr>
              <a:t>threads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9086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D7A69-198D-66B5-C183-4A8FCC703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1C25D-5507-6EC4-FE9D-7624567BC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Transform coordinates from world space to camera space, given transformation matrix.</a:t>
            </a:r>
          </a:p>
          <a:p>
            <a:pPr marL="0" indent="0">
              <a:buNone/>
            </a:pPr>
            <a:r>
              <a:rPr lang="en-US" dirty="0"/>
              <a:t>In C++ you’d write: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transform(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** points,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** matrix,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new_points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n_points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n_points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++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j=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j &lt; 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++j)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new_point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][j] = 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k=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k &lt; 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++k)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new_point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][j] += point[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][k] * matrix[k][j];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914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D7A69-198D-66B5-C183-4A8FCC703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1C25D-5507-6EC4-FE9D-7624567BC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But we want to parallelize as much as we can. </a:t>
            </a:r>
          </a:p>
          <a:p>
            <a:pPr marL="0" indent="0">
              <a:buNone/>
            </a:pPr>
            <a:r>
              <a:rPr lang="en-US" dirty="0"/>
              <a:t>We could have multiple threads, each responsible for a single point: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transform_point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 point,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** matrix,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new_point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j=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j &lt; 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++j)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new_point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[j] = 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k=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k &lt; 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++k)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new_point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[j] += point[k] * matrix[k][j];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097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87B7650-377F-F43B-213B-376B814AD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Unified Device Architecture (CUDA)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ABE008-9644-74ED-FB96-2B2A3C14A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06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D7A69-198D-66B5-C183-4A8FCC703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1C25D-5507-6EC4-FE9D-7624567BC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could go a step farther and calculate one axis at a time!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transform_coord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coord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axis_transform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new_coord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We’re referencing by address.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new_coord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coord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are really scalars, not vectors/arrays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new_coord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k=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k &lt; 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++k)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new_coord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 +=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coord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axis_transform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[k];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99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D7A69-198D-66B5-C183-4A8FCC703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instructions can be repeated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1C25D-5507-6EC4-FE9D-7624567BC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Every X/Y/Z value in every vertex is just multiplied by its corresponding transformation vector.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k=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k &lt; 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++k)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new_coord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+=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coord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axis_transform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[k];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imagine if we had multiple “cores”, each assigned a specific coordinate in a specific point/vertex.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36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D7A69-198D-66B5-C183-4A8FCC703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Question: why aren’t we breaking the last for loop?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1C25D-5507-6EC4-FE9D-7624567BC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Instead of: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k=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k &lt; 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++k)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new_coord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+=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coord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axis_transform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[k];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Why aren’t we doing:</a:t>
            </a:r>
          </a:p>
          <a:p>
            <a:pPr marL="0" indent="0">
              <a:buNone/>
            </a:pP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new_coord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+=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coord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axis_transform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_k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169728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6E698-AD5C-B7D5-424E-F0DAA8B87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0C309A-B915-1A34-DA7E-BBC611A9CC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Suppose you have 4 threads that update the same location</a:t>
            </a:r>
          </a:p>
          <a:p>
            <a:endParaRPr lang="en-US" dirty="0"/>
          </a:p>
          <a:p>
            <a:r>
              <a:rPr lang="en-US" dirty="0"/>
              <a:t>Some of the changes –will– be inevitably ignored.</a:t>
            </a:r>
          </a:p>
          <a:p>
            <a:endParaRPr lang="en-US" dirty="0"/>
          </a:p>
          <a:p>
            <a:r>
              <a:rPr lang="en-US" dirty="0"/>
              <a:t>This is often referred to as a race condition.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C7E8BB-8459-F8CA-37AD-83A1F926AB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update(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* vertex, 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updt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float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v = vertex[</a:t>
            </a:r>
            <a:r>
              <a:rPr lang="en-US" sz="18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v +=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updt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vertex[</a:t>
            </a:r>
            <a:r>
              <a:rPr lang="en-US" sz="18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 = v;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312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6E698-AD5C-B7D5-424E-F0DAA8B87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race conditions handled?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0C309A-B915-1A34-DA7E-BBC611A9C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Reformulate</a:t>
            </a:r>
          </a:p>
          <a:p>
            <a:pPr lvl="1"/>
            <a:r>
              <a:rPr lang="en-US" dirty="0"/>
              <a:t>Not always possible, not always the best solution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Use atomic operations</a:t>
            </a:r>
          </a:p>
          <a:p>
            <a:pPr lvl="1"/>
            <a:r>
              <a:rPr lang="en-US" dirty="0"/>
              <a:t>Not deterministic, usually slow (subject to algorithm)</a:t>
            </a:r>
          </a:p>
          <a:p>
            <a:endParaRPr lang="en-US" dirty="0"/>
          </a:p>
          <a:p>
            <a:r>
              <a:rPr lang="en-US" dirty="0"/>
              <a:t>Update sequentially</a:t>
            </a:r>
          </a:p>
          <a:p>
            <a:pPr lvl="1"/>
            <a:r>
              <a:rPr lang="en-US" dirty="0"/>
              <a:t>Applicable in very specific cases</a:t>
            </a:r>
          </a:p>
          <a:p>
            <a:pPr lvl="1"/>
            <a:endParaRPr lang="en-US" dirty="0"/>
          </a:p>
          <a:p>
            <a:r>
              <a:rPr lang="en-US" dirty="0"/>
              <a:t>Other techniques</a:t>
            </a:r>
          </a:p>
          <a:p>
            <a:pPr lvl="1"/>
            <a:r>
              <a:rPr lang="en-US" dirty="0"/>
              <a:t>There’s more than one way to either avoid a race condition or set up your threads in a way that you prevent them.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75DE7F-0C12-F994-CE70-0D23472706B0}"/>
              </a:ext>
            </a:extLst>
          </p:cNvPr>
          <p:cNvSpPr txBox="1"/>
          <p:nvPr/>
        </p:nvSpPr>
        <p:spPr>
          <a:xfrm>
            <a:off x="8014252" y="2882060"/>
            <a:ext cx="3339548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dirty="0"/>
              <a:t>You would use atomics in Project 3F to implement </a:t>
            </a:r>
            <a:r>
              <a:rPr lang="en-US" dirty="0" err="1"/>
              <a:t>z-buffer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638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C00000"/>
                </a:solidFill>
              </a:rPr>
              <a:t>thread</a:t>
            </a:r>
            <a:r>
              <a:rPr lang="en-US" dirty="0"/>
              <a:t> runs a stream of instructions assigned to a CUDA core.</a:t>
            </a:r>
            <a:br>
              <a:rPr lang="en-US" dirty="0"/>
            </a:b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503498D-60AA-2DB9-7081-3E1700BBECE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0" y="1638300"/>
            <a:ext cx="32258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B18F4D-ACD6-1236-7614-CCF8DE5F4BEA}"/>
              </a:ext>
            </a:extLst>
          </p:cNvPr>
          <p:cNvSpPr txBox="1"/>
          <p:nvPr/>
        </p:nvSpPr>
        <p:spPr>
          <a:xfrm>
            <a:off x="8610622" y="5219700"/>
            <a:ext cx="2260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Source: </a:t>
            </a:r>
            <a:r>
              <a:rPr lang="en-US" sz="1200" b="1" dirty="0">
                <a:hlinkClick r:id="rId3"/>
              </a:rPr>
              <a:t>NVIDIA Developers Blog</a:t>
            </a:r>
            <a:endParaRPr lang="en-US" sz="1200" b="1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D888573-0C2A-74AD-6B15-F8CB04CA6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9480" y="365125"/>
            <a:ext cx="2743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1291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group of 32 </a:t>
            </a:r>
            <a:r>
              <a:rPr lang="en-US" dirty="0">
                <a:solidFill>
                  <a:srgbClr val="C00000"/>
                </a:solidFill>
              </a:rPr>
              <a:t>threads</a:t>
            </a:r>
            <a:r>
              <a:rPr lang="en-US" dirty="0"/>
              <a:t> that execute the same stream of instructions on different data is referred to as a </a:t>
            </a:r>
            <a:r>
              <a:rPr lang="en-US" dirty="0">
                <a:solidFill>
                  <a:srgbClr val="C00000"/>
                </a:solidFill>
              </a:rPr>
              <a:t>warp</a:t>
            </a:r>
            <a:r>
              <a:rPr lang="en-US" dirty="0"/>
              <a:t>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6E4DF8A-CF5A-E55B-8A6E-CF9ABDFCA6E7}"/>
              </a:ext>
            </a:extLst>
          </p:cNvPr>
          <p:cNvGrpSpPr/>
          <p:nvPr/>
        </p:nvGrpSpPr>
        <p:grpSpPr>
          <a:xfrm>
            <a:off x="6860648" y="365125"/>
            <a:ext cx="4493152" cy="742122"/>
            <a:chOff x="3291840" y="559241"/>
            <a:chExt cx="4493152" cy="742122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DE729AE-A581-A652-FCE6-7A5638C69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91840" y="569843"/>
              <a:ext cx="274320" cy="73152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2DE9B26-E49E-2425-23F2-B2B126360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9000" y="569843"/>
              <a:ext cx="274320" cy="7315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0F7C5DE-9603-A337-D6FE-2A87EE3EB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66160" y="559241"/>
              <a:ext cx="274320" cy="7315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4F4F784-4E52-3BD9-C4F7-E133B2316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03320" y="559241"/>
              <a:ext cx="274320" cy="73152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9A99833-4D6E-BD36-6B3D-92E8D637B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40480" y="569843"/>
              <a:ext cx="274320" cy="73152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6538069-BCA2-DC66-C0B8-B0B19FEF2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640" y="569843"/>
              <a:ext cx="274320" cy="73152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3C14752-5091-0DF3-8767-EA6F03345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14800" y="559241"/>
              <a:ext cx="274320" cy="73152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697E4EC-5AAB-EE20-A343-21F8A2B58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1960" y="559241"/>
              <a:ext cx="274320" cy="73152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F101E0D-3957-842A-5A98-EC3FE8ECF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83157" y="569843"/>
              <a:ext cx="274320" cy="73152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33582A8E-974D-A62D-158B-CBE130725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0317" y="569843"/>
              <a:ext cx="274320" cy="73152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893A68B-21CE-6CB9-A32E-B3E5097E1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7477" y="559241"/>
              <a:ext cx="274320" cy="73152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EA4620F1-EECB-71A9-B449-F858C40AA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4637" y="559241"/>
              <a:ext cx="274320" cy="73152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C14B79F9-7F7E-AB5D-8B5F-4B4798C97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31797" y="569843"/>
              <a:ext cx="274320" cy="73152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F7C8F7B5-2AFD-44FD-F722-E15574000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68957" y="569843"/>
              <a:ext cx="274320" cy="73152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6630B2CB-847A-5FFD-DFE2-C7FE317A8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06117" y="559241"/>
              <a:ext cx="274320" cy="73152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7F822B7E-2177-2901-203E-7D7B451EE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43277" y="559241"/>
              <a:ext cx="274320" cy="73152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35DEB2D-E5C1-C7DA-7D22-BCA3D8D82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9235" y="569843"/>
              <a:ext cx="274320" cy="731520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808A6D21-4CCF-B805-FB4A-FBC127948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96395" y="569843"/>
              <a:ext cx="274320" cy="731520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D05424F-0A47-3D1A-AE23-C8A35A4D5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33555" y="559241"/>
              <a:ext cx="274320" cy="731520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5F69825F-D167-4EA8-BE1B-46B8C461E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0715" y="559241"/>
              <a:ext cx="274320" cy="73152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8B74D04D-DB7E-A618-E58C-12724E743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7875" y="569843"/>
              <a:ext cx="274320" cy="73152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DAF4F21B-EEF8-7228-8B3C-6653B39FB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5035" y="569843"/>
              <a:ext cx="274320" cy="73152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8F6C815-D827-ED01-E93D-45FF69B76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2195" y="559241"/>
              <a:ext cx="274320" cy="73152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F8D6F2F7-3A98-C6FE-D73C-75C4DE12C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9355" y="559241"/>
              <a:ext cx="274320" cy="73152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3AA12B07-DDDC-5267-69DD-944C04F6C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50552" y="569843"/>
              <a:ext cx="274320" cy="73152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06998006-EB04-F860-5C03-EEC5B77D9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87712" y="569843"/>
              <a:ext cx="274320" cy="731520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73CE185F-5FDE-F6E9-82B4-7E913A766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24872" y="559241"/>
              <a:ext cx="274320" cy="731520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B3A7DDEF-FF3B-9ED4-5A7D-E8F4757F5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62032" y="559241"/>
              <a:ext cx="274320" cy="73152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48561D2E-8D50-4C05-F4A6-2D1B4BB6C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99192" y="569843"/>
              <a:ext cx="274320" cy="731520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D5F41A4-93B0-82F9-69A8-25413FC07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36352" y="569843"/>
              <a:ext cx="274320" cy="731520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55FE468E-17EC-5E42-3F42-04E51C5DE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73512" y="559241"/>
              <a:ext cx="274320" cy="73152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A0013012-CBF0-5CED-7CBA-7DDCF86B8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10672" y="559241"/>
              <a:ext cx="274320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68102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group of 32 </a:t>
            </a:r>
            <a:r>
              <a:rPr lang="en-US" dirty="0">
                <a:solidFill>
                  <a:srgbClr val="C00000"/>
                </a:solidFill>
              </a:rPr>
              <a:t>threads</a:t>
            </a:r>
            <a:r>
              <a:rPr lang="en-US" dirty="0"/>
              <a:t> that execute the same stream of instructions on different data is referred to as a </a:t>
            </a:r>
            <a:r>
              <a:rPr lang="en-US" dirty="0">
                <a:solidFill>
                  <a:srgbClr val="C00000"/>
                </a:solidFill>
              </a:rPr>
              <a:t>warp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Threads in a warp can synchronize (wait until all reach a certain instruction),</a:t>
            </a:r>
          </a:p>
          <a:p>
            <a:endParaRPr lang="en-US" dirty="0"/>
          </a:p>
          <a:p>
            <a:r>
              <a:rPr lang="en-US" dirty="0"/>
              <a:t>Threads in a warp can communicate (shared memory),</a:t>
            </a:r>
          </a:p>
          <a:p>
            <a:endParaRPr lang="en-US" dirty="0"/>
          </a:p>
          <a:p>
            <a:r>
              <a:rPr lang="en-US" dirty="0"/>
              <a:t>Thread-to-warp assignment is done through the dispatcher (programmers have no control over it.)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FAFF3A9-0659-31E4-91A7-64CC7B330A06}"/>
              </a:ext>
            </a:extLst>
          </p:cNvPr>
          <p:cNvGrpSpPr/>
          <p:nvPr/>
        </p:nvGrpSpPr>
        <p:grpSpPr>
          <a:xfrm>
            <a:off x="6860648" y="365125"/>
            <a:ext cx="4493152" cy="742122"/>
            <a:chOff x="3291840" y="559241"/>
            <a:chExt cx="4493152" cy="74212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2E4901-1B1B-8F07-6392-56F96A5E1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91840" y="569843"/>
              <a:ext cx="274320" cy="73152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3019FB1-521B-AC9E-CED7-3CC6403E4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9000" y="569843"/>
              <a:ext cx="274320" cy="73152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84728A-EB95-45F2-6598-20CDCAFB8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66160" y="559241"/>
              <a:ext cx="274320" cy="73152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34BA327-5E64-AC58-1E14-0C00543CE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03320" y="559241"/>
              <a:ext cx="274320" cy="73152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7F9D7BC-AA15-633B-B6F5-8F120516A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40480" y="569843"/>
              <a:ext cx="274320" cy="7315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8F5AA25-26DF-DF7D-C9BF-D9B303314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640" y="569843"/>
              <a:ext cx="274320" cy="7315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B52ECB3-B3A5-F185-B993-7C9A5120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14800" y="559241"/>
              <a:ext cx="274320" cy="73152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1F69B9B-D464-70F7-F706-27E344581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1960" y="559241"/>
              <a:ext cx="274320" cy="7315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11C95D-3A5A-9D2E-4272-155CE7D52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83157" y="569843"/>
              <a:ext cx="274320" cy="73152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A6A66CB-CCF6-BF19-3372-158EBB445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0317" y="569843"/>
              <a:ext cx="274320" cy="73152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54A1833-1A31-8E24-6A7D-9A61A6BFD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7477" y="559241"/>
              <a:ext cx="274320" cy="73152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A754298-D29C-3E61-3A39-C325D6B22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4637" y="559241"/>
              <a:ext cx="274320" cy="73152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6DC2EFF-D4AE-CBC3-8610-679A1D297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31797" y="569843"/>
              <a:ext cx="274320" cy="73152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6243B71-76CC-651F-C864-2E45FCEC9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68957" y="569843"/>
              <a:ext cx="274320" cy="73152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A8AF40B-E483-72D4-F50F-DFBF09C0B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06117" y="559241"/>
              <a:ext cx="274320" cy="73152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8600EF6-CF79-000A-798B-DCEA0EC48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43277" y="559241"/>
              <a:ext cx="274320" cy="73152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055A0E9-84ED-5D59-4C99-7A11CDB28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9235" y="569843"/>
              <a:ext cx="274320" cy="73152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0BFF28A-66DF-1E1D-C4D5-4BE8299A4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96395" y="569843"/>
              <a:ext cx="274320" cy="73152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D9D0CED-34CE-479F-8FC5-8B3C94D07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33555" y="559241"/>
              <a:ext cx="274320" cy="73152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F09FFBA-39F4-98F6-3B3B-3525422A9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0715" y="559241"/>
              <a:ext cx="274320" cy="73152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625951F-03EA-DF31-9B64-46A991DDE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7875" y="569843"/>
              <a:ext cx="274320" cy="73152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921FBE1-0DF7-0503-18CF-AADC6760C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5035" y="569843"/>
              <a:ext cx="274320" cy="73152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E4055F8-8A3D-80BF-693C-883F8327D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2195" y="559241"/>
              <a:ext cx="274320" cy="73152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D36EE79-3AEE-7444-1D39-D17139169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9355" y="559241"/>
              <a:ext cx="274320" cy="73152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6E93E47-5F5E-0F54-ABB8-C85F3D00B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50552" y="569843"/>
              <a:ext cx="274320" cy="73152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1F7409D-F702-2277-CA62-F39E30A60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87712" y="569843"/>
              <a:ext cx="274320" cy="73152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BDCF797-41E0-2C50-842C-B693699A2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24872" y="559241"/>
              <a:ext cx="274320" cy="73152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5B66A05-46C8-3253-A1D1-3F525B625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62032" y="559241"/>
              <a:ext cx="274320" cy="73152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9EC1458-1EC3-7A10-9635-5B00D4FB1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99192" y="569843"/>
              <a:ext cx="274320" cy="73152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45FFD71-3ADD-DD10-A6C7-B6DEE47E8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36352" y="569843"/>
              <a:ext cx="274320" cy="73152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E69ACFA-B3FF-A829-73BD-FE6848796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73512" y="559241"/>
              <a:ext cx="274320" cy="73152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F1739A2-7B98-5405-9C6B-1A833CB10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10672" y="559241"/>
              <a:ext cx="274320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98402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array of threads that can synchronize and communicate.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B2F1796-1FF7-8DDF-37E7-61862543D014}"/>
              </a:ext>
            </a:extLst>
          </p:cNvPr>
          <p:cNvGrpSpPr/>
          <p:nvPr/>
        </p:nvGrpSpPr>
        <p:grpSpPr>
          <a:xfrm>
            <a:off x="6595471" y="365125"/>
            <a:ext cx="4758329" cy="1005840"/>
            <a:chOff x="721047" y="3647661"/>
            <a:chExt cx="4758329" cy="100584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8A976FF-AF81-1023-894A-1C8DBCC50250}"/>
                </a:ext>
              </a:extLst>
            </p:cNvPr>
            <p:cNvSpPr>
              <a:spLocks/>
            </p:cNvSpPr>
            <p:nvPr/>
          </p:nvSpPr>
          <p:spPr>
            <a:xfrm>
              <a:off x="721047" y="3647661"/>
              <a:ext cx="4758329" cy="10058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FCF4799A-144E-C9DC-17DA-87AA6E000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3780183"/>
              <a:ext cx="274320" cy="731520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2829F1EA-33D6-F2FB-B81D-CF0DFE056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5360" y="3780183"/>
              <a:ext cx="274320" cy="731520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F0630FE0-CE29-EDB9-B75A-11A9C635A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520" y="3769581"/>
              <a:ext cx="274320" cy="731520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9CDC483B-2F60-BBF3-31B9-6CF672D65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9680" y="3769581"/>
              <a:ext cx="274320" cy="731520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CCBF68D9-17F4-3B62-1AA8-7686F0363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6840" y="3780183"/>
              <a:ext cx="274320" cy="731520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97177C75-EBA5-3029-73E7-9EE55A64A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0" y="3780183"/>
              <a:ext cx="274320" cy="731520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690EDD28-3A41-D654-E386-EC01D42D1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1160" y="3769581"/>
              <a:ext cx="274320" cy="731520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6EB01635-A57B-48F6-E50D-D73359CB5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8320" y="3769581"/>
              <a:ext cx="274320" cy="731520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A3E2B2D0-9123-9C09-D019-E945009EA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9517" y="3780183"/>
              <a:ext cx="274320" cy="731520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BA7A2E94-D44B-BBA6-EE0F-D0F0E868C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6677" y="3780183"/>
              <a:ext cx="274320" cy="731520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8B1E76D2-F4EC-C829-2F8F-6C3410E08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3837" y="3769581"/>
              <a:ext cx="274320" cy="73152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CE39B015-F7C5-60CC-0AE4-17327E233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0997" y="3769581"/>
              <a:ext cx="274320" cy="731520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7652E0F7-A3B7-CB98-9DB8-41C22EE10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8157" y="3780183"/>
              <a:ext cx="274320" cy="731520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57C66941-B3D1-B129-DFE5-22491C0CF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5317" y="3780183"/>
              <a:ext cx="274320" cy="731520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0E5AAA92-ADAE-F669-FDC5-822B2B7B8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2477" y="3769581"/>
              <a:ext cx="274320" cy="731520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6AF676CA-11C0-70FC-B83E-7319E7190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9637" y="3769581"/>
              <a:ext cx="274320" cy="731520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7816491C-0B62-6F1C-4C75-F7DAE353E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5595" y="3780183"/>
              <a:ext cx="274320" cy="731520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6427079C-345A-0CCC-9A7D-52419ABD0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2755" y="3780183"/>
              <a:ext cx="274320" cy="731520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87A2E363-923E-6A5F-2FBD-5EEBE2753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9915" y="3769581"/>
              <a:ext cx="274320" cy="731520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4FFBC389-F47A-5DF3-6D92-69E1A3653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7075" y="3769581"/>
              <a:ext cx="274320" cy="731520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F9B3BCFB-BD25-8669-D8E4-95A5CB2BC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54235" y="3780183"/>
              <a:ext cx="274320" cy="731520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94589F15-2FA1-97B5-8881-D2D3D3DBE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1395" y="3780183"/>
              <a:ext cx="274320" cy="731520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AB44C793-06B6-D041-D5BF-211C2E574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8555" y="3769581"/>
              <a:ext cx="274320" cy="731520"/>
            </a:xfrm>
            <a:prstGeom prst="rect">
              <a:avLst/>
            </a:pr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8A773C1D-3DBC-0199-F19D-9054AB2A7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65715" y="3769581"/>
              <a:ext cx="274320" cy="731520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CB98496E-75DA-4219-FC10-94070AE5F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6912" y="3780183"/>
              <a:ext cx="274320" cy="731520"/>
            </a:xfrm>
            <a:prstGeom prst="rect">
              <a:avLst/>
            </a:pr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09C56DB7-A335-F6A0-213D-A93DDF97C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34072" y="3780183"/>
              <a:ext cx="274320" cy="731520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7D8F9EF9-3C1B-8636-D563-1E575D33D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1232" y="3769581"/>
              <a:ext cx="274320" cy="731520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BEF95B24-FA79-2F0A-BA20-A58AF271B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08392" y="3769581"/>
              <a:ext cx="274320" cy="731520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58F3E8B0-1877-FF08-074B-E5724E7F9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5552" y="3780183"/>
              <a:ext cx="274320" cy="731520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28F532DD-761E-DE9A-C437-41604DE66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82712" y="3780183"/>
              <a:ext cx="274320" cy="731520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4459FDA2-79AE-3725-A49E-AAE995D5D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9872" y="3769581"/>
              <a:ext cx="274320" cy="731520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7D3AB0BF-55D7-574D-0482-AF1F45425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7032" y="3769581"/>
              <a:ext cx="274320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19119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array of threads that can synchronize and communicate.</a:t>
            </a:r>
          </a:p>
          <a:p>
            <a:pPr lvl="1"/>
            <a:r>
              <a:rPr lang="en-US" dirty="0"/>
              <a:t>Shared memory is on-chip (SM) memory,</a:t>
            </a:r>
          </a:p>
          <a:p>
            <a:pPr lvl="1"/>
            <a:r>
              <a:rPr lang="en-US" dirty="0"/>
              <a:t>Faster than both local and global memory,</a:t>
            </a:r>
          </a:p>
          <a:p>
            <a:pPr lvl="1"/>
            <a:r>
              <a:rPr lang="en-US" dirty="0"/>
              <a:t>Shared across all threads in a thread block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457261-1CE9-8727-56FC-C24358832249}"/>
              </a:ext>
            </a:extLst>
          </p:cNvPr>
          <p:cNvGrpSpPr/>
          <p:nvPr/>
        </p:nvGrpSpPr>
        <p:grpSpPr>
          <a:xfrm>
            <a:off x="6595471" y="365125"/>
            <a:ext cx="4758329" cy="1005840"/>
            <a:chOff x="721047" y="3647661"/>
            <a:chExt cx="4758329" cy="100584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2DA83F7-B75D-0B78-7CDD-BCC008C7C62D}"/>
                </a:ext>
              </a:extLst>
            </p:cNvPr>
            <p:cNvSpPr>
              <a:spLocks/>
            </p:cNvSpPr>
            <p:nvPr/>
          </p:nvSpPr>
          <p:spPr>
            <a:xfrm>
              <a:off x="721047" y="3647661"/>
              <a:ext cx="4758329" cy="10058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0472FF8-6F47-66E2-5E29-E370A2740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3780183"/>
              <a:ext cx="274320" cy="73152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00A120-68E0-5C95-C568-A55697A58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5360" y="3780183"/>
              <a:ext cx="274320" cy="73152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F4777CD-8692-FD29-829E-4E913C744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520" y="3769581"/>
              <a:ext cx="274320" cy="7315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83489B-5C14-24FD-3AD9-9610660FC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9680" y="3769581"/>
              <a:ext cx="274320" cy="7315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05666A-EB75-CF32-8C5D-58F1D6105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6840" y="3780183"/>
              <a:ext cx="274320" cy="73152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F22565-BB3D-BFBD-BF76-8726AEAD6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0" y="3780183"/>
              <a:ext cx="274320" cy="7315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3ED6710-6F87-8DDA-C7C9-4CCE27BD6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1160" y="3769581"/>
              <a:ext cx="274320" cy="73152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F3C82BA-D23B-4C3D-9DCF-53541B471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8320" y="3769581"/>
              <a:ext cx="274320" cy="73152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1CE37FD-6AAA-2140-B524-253E4D80D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9517" y="3780183"/>
              <a:ext cx="274320" cy="73152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08C4C91-8B91-21FA-40F8-956CD3FA8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6677" y="3780183"/>
              <a:ext cx="274320" cy="73152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CDC715B-8ED5-FDC0-5B9C-8CD6E529D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3837" y="3769581"/>
              <a:ext cx="274320" cy="73152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3B7BF9F-14F2-EA13-9C91-47FEF76D5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0997" y="3769581"/>
              <a:ext cx="274320" cy="73152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3347EEA-0C56-77E7-D378-98E518BE3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8157" y="3780183"/>
              <a:ext cx="274320" cy="73152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CB10BDE-88A8-BB49-3521-47C9F43C5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5317" y="3780183"/>
              <a:ext cx="274320" cy="73152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07C57DE-CCD7-BEE2-5562-892E9A9D9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2477" y="3769581"/>
              <a:ext cx="274320" cy="73152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50756D7-3F26-65E1-4ACB-FD5ABE9C5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9637" y="3769581"/>
              <a:ext cx="274320" cy="73152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A106767-DB4B-9C47-E557-77185D172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5595" y="3780183"/>
              <a:ext cx="274320" cy="73152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8906044-53BA-164C-02CE-42A468CCA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2755" y="3780183"/>
              <a:ext cx="274320" cy="73152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B920581-ECEF-5CB9-4F38-407A61BB3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9915" y="3769581"/>
              <a:ext cx="274320" cy="73152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3B01A48-2C60-C338-DC26-23E61D897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7075" y="3769581"/>
              <a:ext cx="274320" cy="73152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1FA374B-3481-4824-E52F-E57E13739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54235" y="3780183"/>
              <a:ext cx="274320" cy="73152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4E585A3-E48E-61AA-F852-609F1163C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1395" y="3780183"/>
              <a:ext cx="274320" cy="73152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B369CF2-A4F8-DAD1-C9A0-1324B81B0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8555" y="3769581"/>
              <a:ext cx="274320" cy="73152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B6C5FFE-0500-41E2-7378-6D48DC8FC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65715" y="3769581"/>
              <a:ext cx="274320" cy="73152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F5BA7F1-B0DB-0E11-74D0-3E7464130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6912" y="3780183"/>
              <a:ext cx="274320" cy="73152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EB7CDD9-116A-4389-160F-92FD6A6A2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34072" y="3780183"/>
              <a:ext cx="274320" cy="73152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14ECA9D-0176-B40D-7A42-A74E1B84B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1232" y="3769581"/>
              <a:ext cx="274320" cy="73152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F0D2D8D-1FB3-18CD-4F34-33E3645A4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08392" y="3769581"/>
              <a:ext cx="274320" cy="73152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0C12942-383E-38C7-FE36-8B45034E5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5552" y="3780183"/>
              <a:ext cx="274320" cy="73152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274BEEE-216C-BDC9-AE63-9C55C299B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82712" y="3780183"/>
              <a:ext cx="274320" cy="73152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4BD7AEC-BF3B-2117-7866-3B212FE9C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9872" y="3769581"/>
              <a:ext cx="274320" cy="7315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80F0B38-4CBF-51A3-9D79-FDCE99919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7032" y="3769581"/>
              <a:ext cx="274320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274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C4E8A-8F4C-29A1-773E-F23FC4DFF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NVIDIA from 1993-2006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17207-8A47-50D3-EFA4-8E9E023B2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Entered the market with their NV1 release in 1995,</a:t>
            </a:r>
          </a:p>
          <a:p>
            <a:pPr lvl="1"/>
            <a:r>
              <a:rPr lang="en-US" dirty="0"/>
              <a:t>First microprocessor to integrate GUI acceleration, video acceleration, and 3D rendering into a single chip.</a:t>
            </a:r>
          </a:p>
          <a:p>
            <a:pPr lvl="1"/>
            <a:r>
              <a:rPr lang="en-US" dirty="0"/>
              <a:t>Used in Diamond Edge 3D</a:t>
            </a:r>
          </a:p>
          <a:p>
            <a:pPr lvl="1"/>
            <a:r>
              <a:rPr lang="en-US" dirty="0"/>
              <a:t>Made it into desktops and Sega consoles.</a:t>
            </a:r>
          </a:p>
          <a:p>
            <a:r>
              <a:rPr lang="en-US" dirty="0"/>
              <a:t>Developed their own API and programming model (CUDA) in 2006,</a:t>
            </a:r>
          </a:p>
          <a:p>
            <a:r>
              <a:rPr lang="en-US" dirty="0"/>
              <a:t>CUDA reduced dependence on Direct3D/OpenGL,</a:t>
            </a:r>
          </a:p>
          <a:p>
            <a:r>
              <a:rPr lang="en-US" dirty="0"/>
              <a:t>Allowed for non-graphics programmers to write GPU code.</a:t>
            </a:r>
          </a:p>
          <a:p>
            <a:pPr lvl="1"/>
            <a:r>
              <a:rPr lang="en-US" dirty="0"/>
              <a:t>This was a key move towards general-purpose GPUs (GPGPUs).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0645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array of threads that can synchronize and communicate.</a:t>
            </a:r>
          </a:p>
          <a:p>
            <a:pPr lvl="1"/>
            <a:r>
              <a:rPr lang="en-US" dirty="0"/>
              <a:t>Shared memory is on-chip (SM) memory,</a:t>
            </a:r>
          </a:p>
          <a:p>
            <a:pPr lvl="1"/>
            <a:r>
              <a:rPr lang="en-US" dirty="0"/>
              <a:t>Faster than both local and global memory,</a:t>
            </a:r>
          </a:p>
          <a:p>
            <a:pPr lvl="1"/>
            <a:r>
              <a:rPr lang="en-US" dirty="0"/>
              <a:t>Shared across all threads in a thread block</a:t>
            </a:r>
          </a:p>
          <a:p>
            <a:pPr lvl="1"/>
            <a:endParaRPr lang="en-US" dirty="0"/>
          </a:p>
          <a:p>
            <a:r>
              <a:rPr lang="en-US" dirty="0"/>
              <a:t>Maximum of 1024 threads per thread block.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7EF3676-16A7-E41B-53EE-B1AD218BDBB3}"/>
              </a:ext>
            </a:extLst>
          </p:cNvPr>
          <p:cNvGrpSpPr/>
          <p:nvPr/>
        </p:nvGrpSpPr>
        <p:grpSpPr>
          <a:xfrm>
            <a:off x="6595471" y="365125"/>
            <a:ext cx="4758329" cy="1005840"/>
            <a:chOff x="721047" y="3647661"/>
            <a:chExt cx="4758329" cy="100584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AB37F1D-B001-280F-6A31-1E404C2CB943}"/>
                </a:ext>
              </a:extLst>
            </p:cNvPr>
            <p:cNvSpPr>
              <a:spLocks/>
            </p:cNvSpPr>
            <p:nvPr/>
          </p:nvSpPr>
          <p:spPr>
            <a:xfrm>
              <a:off x="721047" y="3647661"/>
              <a:ext cx="4758329" cy="10058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AD490A-8FB7-2342-E813-1D89055EA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3780183"/>
              <a:ext cx="274320" cy="73152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5D78CEF-163E-7CA7-722E-7990A03E6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5360" y="3780183"/>
              <a:ext cx="274320" cy="73152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93605B7-0BD6-EE2F-6B0D-CF3708F71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520" y="3769581"/>
              <a:ext cx="274320" cy="7315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D164FDD-4D9B-05FA-FA4E-141DAB3AD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9680" y="3769581"/>
              <a:ext cx="274320" cy="7315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15544C7-FE9E-48FB-4684-B52642519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6840" y="3780183"/>
              <a:ext cx="274320" cy="73152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5908D2E-9889-B349-0DD2-F98C605DC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0" y="3780183"/>
              <a:ext cx="274320" cy="7315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85E9A60-F3B2-CA83-B5C5-A02C93D3A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1160" y="3769581"/>
              <a:ext cx="274320" cy="73152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BFE0979-E17C-DC9C-6C08-03FAB0A2F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8320" y="3769581"/>
              <a:ext cx="274320" cy="73152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49E458D-27C0-6376-C166-E71E41828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9517" y="3780183"/>
              <a:ext cx="274320" cy="73152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AD3AF51-D302-3839-5602-AA5D03562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6677" y="3780183"/>
              <a:ext cx="274320" cy="73152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350CACF-F663-E3C6-C9B0-EFD57965F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3837" y="3769581"/>
              <a:ext cx="274320" cy="73152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D9E6626-8C39-6D52-5A23-9861DDCFC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0997" y="3769581"/>
              <a:ext cx="274320" cy="73152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4B40926-0A5B-9830-292E-6C490C268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8157" y="3780183"/>
              <a:ext cx="274320" cy="73152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6051916-8ED8-C603-AF38-B39390041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5317" y="3780183"/>
              <a:ext cx="274320" cy="73152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9BE59AA-6A68-8C66-77F7-EB735C2F1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2477" y="3769581"/>
              <a:ext cx="274320" cy="73152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E37BF96-D188-B45A-AAC9-D651744A4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9637" y="3769581"/>
              <a:ext cx="274320" cy="73152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43FF88D-D511-C642-31B1-98E4702AC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5595" y="3780183"/>
              <a:ext cx="274320" cy="73152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E49591E-9BA9-7294-B75F-6C8DF7D16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2755" y="3780183"/>
              <a:ext cx="274320" cy="73152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00BD63D-8B81-D336-7F52-0F3430ECD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9915" y="3769581"/>
              <a:ext cx="274320" cy="73152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41911CF-D1DC-7263-2CF4-AD1751CAB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7075" y="3769581"/>
              <a:ext cx="274320" cy="73152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3DD114C-CAAA-43E1-C991-0ED07C8CF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54235" y="3780183"/>
              <a:ext cx="274320" cy="73152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B504785-06E1-40E0-1613-F91C72C66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1395" y="3780183"/>
              <a:ext cx="274320" cy="73152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AB0BAA8-5A40-43F2-F576-B66D9E2CB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8555" y="3769581"/>
              <a:ext cx="274320" cy="73152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A31F1B9-F520-E550-1BDD-D92CE2756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65715" y="3769581"/>
              <a:ext cx="274320" cy="73152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2B7DC4E-BC2C-CB16-3350-076D335B4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6912" y="3780183"/>
              <a:ext cx="274320" cy="73152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100C584-B411-6078-A555-10AC3533D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34072" y="3780183"/>
              <a:ext cx="274320" cy="73152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4A98E4F-5905-A9CD-3F60-0CECC52D0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1232" y="3769581"/>
              <a:ext cx="274320" cy="73152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BFABAD6-A1B1-39F1-6080-BD0E6962D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08392" y="3769581"/>
              <a:ext cx="274320" cy="73152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3685D7E-6085-AAE8-F5B0-5ECB43DAF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5552" y="3780183"/>
              <a:ext cx="274320" cy="73152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D9BD36C-376A-99CA-6467-78CF4B833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82712" y="3780183"/>
              <a:ext cx="274320" cy="73152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15AC55A-D8D2-5B89-3683-7E6239D71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9872" y="3769581"/>
              <a:ext cx="274320" cy="7315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46D9128-6ABF-DB4C-53FA-8B46B61FE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7032" y="3769581"/>
              <a:ext cx="274320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69915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5019A-A810-8268-7811-BF49A2AB8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would we need synchronization? Doesn’t that affect parallelism?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1A53E-4087-194A-557F-5A152F071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6093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5019A-A810-8268-7811-BF49A2AB8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would we need synchronization? Doesn’t that affect parallelism?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1A53E-4087-194A-557F-5A152F071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Well; not as much as you think.</a:t>
            </a:r>
          </a:p>
          <a:p>
            <a:endParaRPr lang="en-US" dirty="0"/>
          </a:p>
          <a:p>
            <a:r>
              <a:rPr lang="en-US" dirty="0"/>
              <a:t>Memory-bound problems: accessing global memory (DRAM) can be slower than your SM can perform float or int ops!</a:t>
            </a:r>
          </a:p>
        </p:txBody>
      </p:sp>
    </p:spTree>
    <p:extLst>
      <p:ext uri="{BB962C8B-B14F-4D97-AF65-F5344CB8AC3E}">
        <p14:creationId xmlns:p14="http://schemas.microsoft.com/office/powerpoint/2010/main" val="17249304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5019A-A810-8268-7811-BF49A2AB8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would we need synchronization? Doesn’t that affect parallelism?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1A53E-4087-194A-557F-5A152F071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Well, not as much as you think.</a:t>
            </a:r>
          </a:p>
          <a:p>
            <a:endParaRPr lang="en-US" dirty="0"/>
          </a:p>
          <a:p>
            <a:r>
              <a:rPr lang="en-US" dirty="0"/>
              <a:t>Memory-bound problems: accessing global memory (DRAM) can be slower than your SM can perform float or int ops!</a:t>
            </a:r>
          </a:p>
          <a:p>
            <a:endParaRPr lang="en-US" dirty="0"/>
          </a:p>
          <a:p>
            <a:r>
              <a:rPr lang="en-US" dirty="0"/>
              <a:t>Because shared memory is on-chip, it’s noticeably faster (in optimal scenarios, roughly 100x compared to </a:t>
            </a:r>
            <a:r>
              <a:rPr lang="en-US" dirty="0" err="1"/>
              <a:t>uncached</a:t>
            </a:r>
            <a:r>
              <a:rPr lang="en-US" dirty="0"/>
              <a:t> global memory reads.)</a:t>
            </a:r>
          </a:p>
          <a:p>
            <a:endParaRPr lang="en-US" dirty="0"/>
          </a:p>
          <a:p>
            <a:r>
              <a:rPr lang="en-US" dirty="0"/>
              <a:t>As a result you’d want to read once, store in shared memory, operate, and write once.</a:t>
            </a:r>
          </a:p>
        </p:txBody>
      </p:sp>
    </p:spTree>
    <p:extLst>
      <p:ext uri="{BB962C8B-B14F-4D97-AF65-F5344CB8AC3E}">
        <p14:creationId xmlns:p14="http://schemas.microsoft.com/office/powerpoint/2010/main" val="8937355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grid is the set of all thread blocks associated with a kernel launch.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EB31C5-5064-CB20-94F4-BF20B7078D3C}"/>
              </a:ext>
            </a:extLst>
          </p:cNvPr>
          <p:cNvGrpSpPr/>
          <p:nvPr/>
        </p:nvGrpSpPr>
        <p:grpSpPr>
          <a:xfrm>
            <a:off x="6478318" y="3667539"/>
            <a:ext cx="4758329" cy="1005840"/>
            <a:chOff x="721047" y="3647661"/>
            <a:chExt cx="4758329" cy="100584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AE95084-7D85-C5B2-77C5-81E03F0068F6}"/>
                </a:ext>
              </a:extLst>
            </p:cNvPr>
            <p:cNvSpPr>
              <a:spLocks/>
            </p:cNvSpPr>
            <p:nvPr/>
          </p:nvSpPr>
          <p:spPr>
            <a:xfrm>
              <a:off x="721047" y="3647661"/>
              <a:ext cx="4758329" cy="10058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865984E-45C6-EA2B-0892-FEDB906CE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3780183"/>
              <a:ext cx="274320" cy="73152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160FE27-29B4-E30B-EBE5-A7A42361B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5360" y="3780183"/>
              <a:ext cx="274320" cy="73152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7270FCF-6C4F-99CF-5F8A-730D20478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520" y="3769581"/>
              <a:ext cx="274320" cy="7315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70321EF-B709-3CD0-3525-E06B83C34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9680" y="3769581"/>
              <a:ext cx="274320" cy="7315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A3EA205-F1B3-DA10-1861-163A4A85E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6840" y="3780183"/>
              <a:ext cx="274320" cy="73152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5C337D8-DE82-B25F-7C9C-13D02FD3A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0" y="3780183"/>
              <a:ext cx="274320" cy="7315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AB8429C-37A3-9DFA-4041-A112D03DA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1160" y="3769581"/>
              <a:ext cx="274320" cy="73152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1F1400A-48DB-C446-185A-5ED979435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8320" y="3769581"/>
              <a:ext cx="274320" cy="73152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ADBDDE6-8F69-1840-5612-72AC15F1F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9517" y="3780183"/>
              <a:ext cx="274320" cy="73152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B458797-3121-43AD-B2C5-693C3885C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6677" y="3780183"/>
              <a:ext cx="274320" cy="73152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C7DE9C8-6FEA-CB6F-9A16-879410026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3837" y="3769581"/>
              <a:ext cx="274320" cy="73152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F3127B3-1044-1BF3-A263-12D4E700F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0997" y="3769581"/>
              <a:ext cx="274320" cy="73152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63207CE-1C68-D25C-847F-2E13C0335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8157" y="3780183"/>
              <a:ext cx="274320" cy="73152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FEEFB99-E454-08E1-B1DD-7996F17D1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5317" y="3780183"/>
              <a:ext cx="274320" cy="73152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9C30E6B-6335-3A2F-679D-37CACE9F3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2477" y="3769581"/>
              <a:ext cx="274320" cy="73152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A6D1074-7E81-CFAF-17F7-971DB8BBB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9637" y="3769581"/>
              <a:ext cx="274320" cy="73152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955C980-B708-97CA-4C60-1799A839A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5595" y="3780183"/>
              <a:ext cx="274320" cy="73152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E89EBBC-8534-656E-0F47-8E7B4530E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2755" y="3780183"/>
              <a:ext cx="274320" cy="73152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5E02B35-0868-7CC3-41E2-89B5A1D7F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9915" y="3769581"/>
              <a:ext cx="274320" cy="73152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2293B7A-4FD4-C7EF-42C6-4978D0675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7075" y="3769581"/>
              <a:ext cx="274320" cy="73152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F4706C6-AB87-BDDD-875C-1FB9568BF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54235" y="3780183"/>
              <a:ext cx="274320" cy="73152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7272D35-3885-3F7B-8463-F70909253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1395" y="3780183"/>
              <a:ext cx="274320" cy="73152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FA9CC31-E9F0-09C8-3D4B-C8B246E5B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8555" y="3769581"/>
              <a:ext cx="274320" cy="73152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EE5DB70-0659-7C99-F19E-FBCEB12AB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65715" y="3769581"/>
              <a:ext cx="274320" cy="73152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D7602F1-ED6E-786D-4444-7E875DDF1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6912" y="3780183"/>
              <a:ext cx="274320" cy="73152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7804A84-1A76-3BC9-E3FE-6EB590BE1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34072" y="3780183"/>
              <a:ext cx="274320" cy="73152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A2AF4F0-0896-7311-99C4-4EE111621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1232" y="3769581"/>
              <a:ext cx="274320" cy="73152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BDD6405-2792-B43F-765B-86D438458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08392" y="3769581"/>
              <a:ext cx="274320" cy="73152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553247-1CD0-929D-A791-00F810FC6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5552" y="3780183"/>
              <a:ext cx="274320" cy="73152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B9E2B39-061B-1244-87C2-A767A3D00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82712" y="3780183"/>
              <a:ext cx="274320" cy="73152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7933461-86D2-C0A2-3CA7-B27DC6A73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9872" y="3769581"/>
              <a:ext cx="274320" cy="7315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56DCB30-8DDA-71BC-AE25-E7D5FE068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7032" y="3769581"/>
              <a:ext cx="274320" cy="73152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7F8C290-BA7A-E4FF-F5D1-829AC6A7F85F}"/>
              </a:ext>
            </a:extLst>
          </p:cNvPr>
          <p:cNvGrpSpPr/>
          <p:nvPr/>
        </p:nvGrpSpPr>
        <p:grpSpPr>
          <a:xfrm>
            <a:off x="6478318" y="4770907"/>
            <a:ext cx="4758329" cy="1005840"/>
            <a:chOff x="721047" y="3647661"/>
            <a:chExt cx="4758329" cy="100584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2329501-F251-E1F2-D0A0-903C42998714}"/>
                </a:ext>
              </a:extLst>
            </p:cNvPr>
            <p:cNvSpPr>
              <a:spLocks/>
            </p:cNvSpPr>
            <p:nvPr/>
          </p:nvSpPr>
          <p:spPr>
            <a:xfrm>
              <a:off x="721047" y="3647661"/>
              <a:ext cx="4758329" cy="10058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C82CE85-B8E0-FB84-D3BC-D097CC569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3780183"/>
              <a:ext cx="274320" cy="73152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2EF73C2F-E0F7-6AB5-47EC-93BE39710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5360" y="3780183"/>
              <a:ext cx="274320" cy="73152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13BADE6-D390-A460-1959-1449DA956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520" y="3769581"/>
              <a:ext cx="274320" cy="73152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233B18EA-72CB-41CF-5BA8-107993437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9680" y="3769581"/>
              <a:ext cx="274320" cy="73152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8D21880-EB07-77CE-7896-F2F247A02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6840" y="3780183"/>
              <a:ext cx="274320" cy="73152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2DB5CBBE-A573-639F-26C0-2AEBD2E82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0" y="3780183"/>
              <a:ext cx="274320" cy="73152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1952F0E-C338-E141-996A-939F8EC80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1160" y="3769581"/>
              <a:ext cx="274320" cy="73152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5702AFE1-5E3A-D8BC-EEF2-AE1FED6AF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8320" y="3769581"/>
              <a:ext cx="274320" cy="73152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F8AAB34-0275-7324-9FD7-D4A305A02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9517" y="3780183"/>
              <a:ext cx="274320" cy="73152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6E16E9E3-7DFC-D61E-24B1-E89B64FDA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6677" y="3780183"/>
              <a:ext cx="274320" cy="73152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0365AF3-18FA-C90C-30CE-3E4613146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3837" y="3769581"/>
              <a:ext cx="274320" cy="73152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177135E0-BC9A-37A8-F5D9-6832378AE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0997" y="3769581"/>
              <a:ext cx="274320" cy="73152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9157A4A2-13DD-3974-3B64-81AF5BB01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8157" y="3780183"/>
              <a:ext cx="274320" cy="73152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0582BCE5-6559-A599-3C0E-4BDDF1F2F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5317" y="3780183"/>
              <a:ext cx="274320" cy="731520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0E367182-F859-4C9F-9C4D-300A7C874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2477" y="3769581"/>
              <a:ext cx="274320" cy="731520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6A8E7624-E407-4D0A-0267-EE414FDEE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9637" y="3769581"/>
              <a:ext cx="274320" cy="731520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8F3668CC-82CA-5A79-2502-7EBC8C87C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5595" y="3780183"/>
              <a:ext cx="274320" cy="73152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B5085AF-4852-79B0-14EB-83D1CD4A1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2755" y="3780183"/>
              <a:ext cx="274320" cy="73152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DB1D58E2-5350-AD58-75FC-1DE91A58D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9915" y="3769581"/>
              <a:ext cx="274320" cy="73152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653D58C-A7B5-6D8A-0D63-241851D89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7075" y="3769581"/>
              <a:ext cx="274320" cy="73152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ECCAC9C-0055-A9AE-263B-1D313E970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54235" y="3780183"/>
              <a:ext cx="274320" cy="73152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4867ACFE-8AF4-ED86-7816-36149313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1395" y="3780183"/>
              <a:ext cx="274320" cy="73152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86D182E-637C-DB9E-64D5-1456F05D3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8555" y="3769581"/>
              <a:ext cx="274320" cy="731520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EA2F0B92-1C1B-C29A-9683-F6FC8B3D7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65715" y="3769581"/>
              <a:ext cx="274320" cy="731520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FC9D8A94-809D-D880-9499-6E91D23A0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6912" y="3780183"/>
              <a:ext cx="274320" cy="73152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5708731E-6140-3BDC-13D2-60269A608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34072" y="3780183"/>
              <a:ext cx="274320" cy="731520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A800E41-F9EC-0835-F24E-76F3026DE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1232" y="3769581"/>
              <a:ext cx="274320" cy="731520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0949E972-09A0-DEC0-D130-DD91F3CDC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08392" y="3769581"/>
              <a:ext cx="274320" cy="73152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B885AD95-53A6-A31C-36FA-8172FEBD8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5552" y="3780183"/>
              <a:ext cx="274320" cy="73152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94477480-F469-0DA5-DBC6-97442EE7F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82712" y="3780183"/>
              <a:ext cx="274320" cy="73152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CABA71BF-0310-AE8F-43E7-46CF25457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9872" y="3769581"/>
              <a:ext cx="274320" cy="731520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9FFB5364-9083-48A2-CFAE-0BE1E91E8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7032" y="3769581"/>
              <a:ext cx="274320" cy="731520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62F7D61-99E8-59DF-C5CC-CAC9FEDFC84D}"/>
              </a:ext>
            </a:extLst>
          </p:cNvPr>
          <p:cNvGrpSpPr/>
          <p:nvPr/>
        </p:nvGrpSpPr>
        <p:grpSpPr>
          <a:xfrm>
            <a:off x="1641405" y="3667539"/>
            <a:ext cx="4758329" cy="1005840"/>
            <a:chOff x="721047" y="3647661"/>
            <a:chExt cx="4758329" cy="100584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496D1DB-45EF-E248-E52C-3C8E2360CA98}"/>
                </a:ext>
              </a:extLst>
            </p:cNvPr>
            <p:cNvSpPr>
              <a:spLocks/>
            </p:cNvSpPr>
            <p:nvPr/>
          </p:nvSpPr>
          <p:spPr>
            <a:xfrm>
              <a:off x="721047" y="3647661"/>
              <a:ext cx="4758329" cy="10058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098D9C29-F68B-C727-2459-7C319A03F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3780183"/>
              <a:ext cx="274320" cy="731520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BBAFC66B-245C-A14C-F901-3BDB3D6AE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5360" y="3780183"/>
              <a:ext cx="274320" cy="731520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26DABC58-98DD-4409-1B68-1D112B47D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520" y="3769581"/>
              <a:ext cx="274320" cy="731520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A66B6CC2-5079-5362-B437-52FC077F4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9680" y="3769581"/>
              <a:ext cx="274320" cy="731520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AE5C54A5-0AD8-03C6-F1E6-E284D5A51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6840" y="3780183"/>
              <a:ext cx="274320" cy="731520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09B3A637-BBC6-7A8C-A96F-387F88B65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0" y="3780183"/>
              <a:ext cx="274320" cy="731520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051A724-6BCC-A9A8-4499-B13C5BA82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1160" y="3769581"/>
              <a:ext cx="274320" cy="731520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38D27F9D-98BB-AD4C-95EB-57D6A7A2C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8320" y="3769581"/>
              <a:ext cx="274320" cy="731520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B908B03-48C0-1391-B2E9-0296C5432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9517" y="3780183"/>
              <a:ext cx="274320" cy="731520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A50057AA-1239-74C1-C5EA-ADDD1A86F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6677" y="3780183"/>
              <a:ext cx="274320" cy="731520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F118666C-7CB3-6D0C-3976-A9CED6A8E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3837" y="3769581"/>
              <a:ext cx="274320" cy="731520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72D864E3-780E-3548-9E11-0617D2B27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0997" y="3769581"/>
              <a:ext cx="274320" cy="731520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F24495D0-6297-1C6D-75E6-6548A1DCC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8157" y="3780183"/>
              <a:ext cx="274320" cy="731520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8865D90C-1360-1362-1EA4-748C09341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5317" y="3780183"/>
              <a:ext cx="274320" cy="731520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D432EBEA-1CB4-AB58-7418-522A09237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2477" y="3769581"/>
              <a:ext cx="274320" cy="73152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7D9B73D9-9981-B155-9525-5B593A978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9637" y="3769581"/>
              <a:ext cx="274320" cy="731520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540C47D1-2589-5C57-1D02-9A5E47FA0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5595" y="3780183"/>
              <a:ext cx="274320" cy="731520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446C0032-09AD-5A7E-F8E5-3814E461C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2755" y="3780183"/>
              <a:ext cx="274320" cy="731520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BC746DC2-6985-D3E1-D212-A626A6028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9915" y="3769581"/>
              <a:ext cx="274320" cy="731520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716220E8-F53B-554D-A807-8C8829279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7075" y="3769581"/>
              <a:ext cx="274320" cy="731520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1F7DA670-64F2-7AC4-F896-8B09E01CE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54235" y="3780183"/>
              <a:ext cx="274320" cy="731520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6EE435EE-BE03-5738-2887-688976A0B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1395" y="3780183"/>
              <a:ext cx="274320" cy="731520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57F165F8-85CE-B7E4-83B1-4362DD909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8555" y="3769581"/>
              <a:ext cx="274320" cy="731520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53B0D488-4E1B-8F55-5DBC-FF13CEF01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65715" y="3769581"/>
              <a:ext cx="274320" cy="731520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858DEB4E-467B-B73F-1F07-2A39FB515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6912" y="3780183"/>
              <a:ext cx="274320" cy="731520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544B8D18-B568-5D95-E329-71A9E6224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34072" y="3780183"/>
              <a:ext cx="274320" cy="731520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263DE795-A887-0475-3ACC-BE18F8620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1232" y="3769581"/>
              <a:ext cx="274320" cy="731520"/>
            </a:xfrm>
            <a:prstGeom prst="rect">
              <a:avLst/>
            </a:pr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51BA6533-748C-A5C6-AC5E-CB7887CEE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08392" y="3769581"/>
              <a:ext cx="274320" cy="731520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11B19D05-3611-FFE0-CC2C-C066F6667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5552" y="3780183"/>
              <a:ext cx="274320" cy="731520"/>
            </a:xfrm>
            <a:prstGeom prst="rect">
              <a:avLst/>
            </a:pr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3F867F63-26A8-CCAF-F0AB-A8C002A98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82712" y="3780183"/>
              <a:ext cx="274320" cy="731520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68447D38-8CBE-A167-4F05-13563B2E4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9872" y="3769581"/>
              <a:ext cx="274320" cy="731520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1C68A08E-3D09-3C78-0D99-5F12F3B9A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7032" y="3769581"/>
              <a:ext cx="274320" cy="731520"/>
            </a:xfrm>
            <a:prstGeom prst="rect">
              <a:avLst/>
            </a:prstGeom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DE7A23F-09C7-460A-3179-1C42F89BA077}"/>
              </a:ext>
            </a:extLst>
          </p:cNvPr>
          <p:cNvGrpSpPr/>
          <p:nvPr/>
        </p:nvGrpSpPr>
        <p:grpSpPr>
          <a:xfrm>
            <a:off x="1641404" y="4766269"/>
            <a:ext cx="4758329" cy="1005840"/>
            <a:chOff x="721047" y="3647661"/>
            <a:chExt cx="4758329" cy="100584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0360B7D-6FCF-FC5D-98C5-D83493B599DE}"/>
                </a:ext>
              </a:extLst>
            </p:cNvPr>
            <p:cNvSpPr>
              <a:spLocks/>
            </p:cNvSpPr>
            <p:nvPr/>
          </p:nvSpPr>
          <p:spPr>
            <a:xfrm>
              <a:off x="721047" y="3647661"/>
              <a:ext cx="4758329" cy="10058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2707210F-62B7-2AA5-7B1F-F75551C0F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3780183"/>
              <a:ext cx="274320" cy="731520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C9C3E1C4-4794-E16E-9B92-D5C657FB5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5360" y="3780183"/>
              <a:ext cx="274320" cy="731520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2C472B8E-F713-36FE-DA36-4A114ADF0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520" y="3769581"/>
              <a:ext cx="274320" cy="731520"/>
            </a:xfrm>
            <a:prstGeom prst="rect">
              <a:avLst/>
            </a:pr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CF231FF5-CB7C-F3D4-C2F4-F3C2FC9E2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9680" y="3769581"/>
              <a:ext cx="274320" cy="731520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8A4C4977-7433-3DE5-9FE6-77096226F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6840" y="3780183"/>
              <a:ext cx="274320" cy="731520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9AC832B2-FBFA-B26C-3B84-F43FD4F45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0" y="3780183"/>
              <a:ext cx="274320" cy="731520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56D336AA-988A-44FB-F7CA-9858EE454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1160" y="3769581"/>
              <a:ext cx="274320" cy="731520"/>
            </a:xfrm>
            <a:prstGeom prst="rect">
              <a:avLst/>
            </a:prstGeom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BCAEFD82-2138-2A76-FC7C-5AFD31D89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8320" y="3769581"/>
              <a:ext cx="274320" cy="731520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54A5BB20-4117-27ED-B6E4-6A339C20E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9517" y="3780183"/>
              <a:ext cx="274320" cy="731520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5360D78A-152B-0EB4-3385-253D54FB6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6677" y="3780183"/>
              <a:ext cx="274320" cy="731520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79839F68-08EC-BAFB-5F29-1C42935D4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3837" y="3769581"/>
              <a:ext cx="274320" cy="731520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947636E5-335D-6029-8471-3E6C5CF15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0997" y="3769581"/>
              <a:ext cx="274320" cy="731520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31919139-5EAC-EB85-DF53-57BF69F6E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8157" y="3780183"/>
              <a:ext cx="274320" cy="731520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9136A9E7-52B1-8551-68BA-AEBEC3171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5317" y="3780183"/>
              <a:ext cx="274320" cy="731520"/>
            </a:xfrm>
            <a:prstGeom prst="rect">
              <a:avLst/>
            </a:prstGeom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C7D53C8C-BAB9-8420-9645-B3D098863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2477" y="3769581"/>
              <a:ext cx="274320" cy="731520"/>
            </a:xfrm>
            <a:prstGeom prst="rect">
              <a:avLst/>
            </a:pr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8FCE5D84-CE4C-2562-A6FE-F9BE0F175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9637" y="3769581"/>
              <a:ext cx="274320" cy="731520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DA615424-CB81-9D3C-971F-1F2B6EC11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5595" y="3780183"/>
              <a:ext cx="274320" cy="731520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F1D44257-2740-DC43-8521-54D7C83B6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2755" y="3780183"/>
              <a:ext cx="274320" cy="731520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F737DA28-FE60-F92C-5417-847289A89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9915" y="3769581"/>
              <a:ext cx="274320" cy="731520"/>
            </a:xfrm>
            <a:prstGeom prst="rect">
              <a:avLst/>
            </a:prstGeom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5B7AFA3A-F82D-AA1F-E77D-586F5D95B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7075" y="3769581"/>
              <a:ext cx="274320" cy="731520"/>
            </a:xfrm>
            <a:prstGeom prst="rect">
              <a:avLst/>
            </a:prstGeom>
          </p:spPr>
        </p:pic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8ECD5F5C-F075-49FE-8FFB-DF2FB0B29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54235" y="3780183"/>
              <a:ext cx="274320" cy="731520"/>
            </a:xfrm>
            <a:prstGeom prst="rect">
              <a:avLst/>
            </a:prstGeom>
          </p:spPr>
        </p:pic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925D4C60-D4FC-7230-2A6F-761DBD432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1395" y="3780183"/>
              <a:ext cx="274320" cy="731520"/>
            </a:xfrm>
            <a:prstGeom prst="rect">
              <a:avLst/>
            </a:pr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BF6D16BA-30B1-E1FD-978F-5A6BBCB05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8555" y="3769581"/>
              <a:ext cx="274320" cy="731520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47E9A8F9-9E5C-AEBA-F1C4-1A339F18C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65715" y="3769581"/>
              <a:ext cx="274320" cy="731520"/>
            </a:xfrm>
            <a:prstGeom prst="rect">
              <a:avLst/>
            </a:prstGeom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1307559B-639B-A009-5D1D-6EB7D4B7A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6912" y="3780183"/>
              <a:ext cx="274320" cy="731520"/>
            </a:xfrm>
            <a:prstGeom prst="rect">
              <a:avLst/>
            </a:prstGeom>
          </p:spPr>
        </p:pic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20453092-E8C6-D76B-003A-7CB362737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34072" y="3780183"/>
              <a:ext cx="274320" cy="731520"/>
            </a:xfrm>
            <a:prstGeom prst="rect">
              <a:avLst/>
            </a:prstGeom>
          </p:spPr>
        </p:pic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56889B4A-EF35-39D4-263D-D39F77C58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1232" y="3769581"/>
              <a:ext cx="274320" cy="731520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F26D35CD-335F-1BA6-9E36-8269D2DD8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08392" y="3769581"/>
              <a:ext cx="274320" cy="731520"/>
            </a:xfrm>
            <a:prstGeom prst="rect">
              <a:avLst/>
            </a:prstGeom>
          </p:spPr>
        </p:pic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6C77D75B-C9F3-F7FE-0F8A-A57860B91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5552" y="3780183"/>
              <a:ext cx="274320" cy="731520"/>
            </a:xfrm>
            <a:prstGeom prst="rect">
              <a:avLst/>
            </a:prstGeom>
          </p:spPr>
        </p:pic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FD002F7E-DFE3-E735-D299-896760BE6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82712" y="3780183"/>
              <a:ext cx="274320" cy="731520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726FE9FC-019A-C87E-687E-E916658B9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9872" y="3769581"/>
              <a:ext cx="274320" cy="731520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6C3E995D-F8A8-2C33-5AF0-55148B042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7032" y="3769581"/>
              <a:ext cx="274320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45204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28236-7C42-A632-A184-83CBEA3E6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Clusters </a:t>
            </a:r>
            <a:r>
              <a:rPr lang="en-US" dirty="0">
                <a:solidFill>
                  <a:srgbClr val="FF0000"/>
                </a:solidFill>
              </a:rPr>
              <a:t>(New in the Hopper architecture)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CA669C-A40D-2CB4-B790-5D016B5EE8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8138" y="3429000"/>
            <a:ext cx="10515600" cy="1105830"/>
          </a:xfrm>
        </p:spPr>
        <p:txBody>
          <a:bodyPr/>
          <a:lstStyle/>
          <a:p>
            <a:r>
              <a:rPr lang="en-US" dirty="0" err="1"/>
              <a:t>Threadblock</a:t>
            </a:r>
            <a:r>
              <a:rPr lang="en-US" dirty="0"/>
              <a:t>-to-</a:t>
            </a:r>
            <a:r>
              <a:rPr lang="en-US" dirty="0" err="1"/>
              <a:t>threadblock</a:t>
            </a:r>
            <a:r>
              <a:rPr lang="en-US" dirty="0"/>
              <a:t> communication (SM-to-SM.)</a:t>
            </a:r>
          </a:p>
          <a:p>
            <a:r>
              <a:rPr lang="en-US" dirty="0"/>
              <a:t>Thread block clusters are introduced in CUDA v12 (GTC 2022)</a:t>
            </a:r>
          </a:p>
        </p:txBody>
      </p:sp>
      <p:pic>
        <p:nvPicPr>
          <p:cNvPr id="1028" name="Picture 4" descr="NVIDIA H100 GPU Thread Block Clusters and Grids that include Thread Block Clusters compared to Grids of Thread Blocks">
            <a:extLst>
              <a:ext uri="{FF2B5EF4-FFF2-40B4-BE49-F238E27FC236}">
                <a16:creationId xmlns:a16="http://schemas.microsoft.com/office/drawing/2014/main" id="{990035F3-1A56-C52E-2C49-7C9D5AEF22C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837" y="1470955"/>
            <a:ext cx="6640323" cy="195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E9CF3D-6148-E94A-3BAE-EB9D9B6C7857}"/>
              </a:ext>
            </a:extLst>
          </p:cNvPr>
          <p:cNvSpPr txBox="1"/>
          <p:nvPr/>
        </p:nvSpPr>
        <p:spPr>
          <a:xfrm>
            <a:off x="4965720" y="6050766"/>
            <a:ext cx="2260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Source: </a:t>
            </a:r>
            <a:r>
              <a:rPr lang="en-US" sz="1200" b="1" dirty="0">
                <a:hlinkClick r:id="rId3"/>
              </a:rPr>
              <a:t>NVIDIA Developers Blog</a:t>
            </a:r>
            <a:endParaRPr lang="en-US" sz="1200" b="1" dirty="0"/>
          </a:p>
        </p:txBody>
      </p:sp>
      <p:pic>
        <p:nvPicPr>
          <p:cNvPr id="1030" name="Picture 6" descr="NVIDIA A100 GPU vs H100 GPU Thread Block data exchange differences. H100 includes a direct SM-to-SM network in a Cluster.">
            <a:extLst>
              <a:ext uri="{FF2B5EF4-FFF2-40B4-BE49-F238E27FC236}">
                <a16:creationId xmlns:a16="http://schemas.microsoft.com/office/drawing/2014/main" id="{C93924B5-32CA-8C13-CA1A-B3D3BD3EB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48" y="4326788"/>
            <a:ext cx="7937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3AEE59-4A8E-FAD2-81EA-1E150F7445B3}"/>
              </a:ext>
            </a:extLst>
          </p:cNvPr>
          <p:cNvSpPr txBox="1"/>
          <p:nvPr/>
        </p:nvSpPr>
        <p:spPr>
          <a:xfrm>
            <a:off x="4965719" y="1282316"/>
            <a:ext cx="2260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Source: </a:t>
            </a:r>
            <a:r>
              <a:rPr lang="en-US" sz="1200" b="1" dirty="0">
                <a:hlinkClick r:id="rId3"/>
              </a:rPr>
              <a:t>NVIDIA Developers Blog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8523312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6D513-6AF9-5C4A-C508-50DD3C083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hierarchy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4FF694-AAAE-82A7-EF0A-B81CC5AB92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Register file feeds directly into CUDA cores.</a:t>
            </a:r>
          </a:p>
          <a:p>
            <a:pPr marL="0" indent="0">
              <a:buNone/>
            </a:pPr>
            <a:r>
              <a:rPr lang="en-US" dirty="0">
                <a:solidFill>
                  <a:srgbClr val="038230"/>
                </a:solidFill>
              </a:rPr>
              <a:t>Shared memory</a:t>
            </a:r>
            <a:r>
              <a:rPr lang="en-US" dirty="0"/>
              <a:t> can be written to / read from directly.</a:t>
            </a:r>
          </a:p>
          <a:p>
            <a:pPr marL="0" indent="0">
              <a:buNone/>
            </a:pPr>
            <a:r>
              <a:rPr lang="en-US" dirty="0">
                <a:solidFill>
                  <a:srgbClr val="038230"/>
                </a:solidFill>
              </a:rPr>
              <a:t>L1 cache</a:t>
            </a:r>
            <a:r>
              <a:rPr lang="en-US" dirty="0"/>
              <a:t> may cache global memory reads and/or serve as overflow memory for registers.</a:t>
            </a:r>
          </a:p>
          <a:p>
            <a:pPr marL="0" indent="0">
              <a:buNone/>
            </a:pPr>
            <a:r>
              <a:rPr lang="en-US" dirty="0">
                <a:solidFill>
                  <a:srgbClr val="02B0F0"/>
                </a:solidFill>
              </a:rPr>
              <a:t>Constant cache (read only)</a:t>
            </a:r>
            <a:r>
              <a:rPr lang="en-US" dirty="0"/>
              <a:t> holds constants broadcast to all threads.</a:t>
            </a:r>
            <a:endParaRPr lang="en-US" dirty="0">
              <a:solidFill>
                <a:srgbClr val="02B0F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212A52-DC52-682B-50DD-BFEF658BD84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5625"/>
            <a:ext cx="5760695" cy="351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AB8950-2D05-AB9E-4DD4-1903A13E5694}"/>
              </a:ext>
            </a:extLst>
          </p:cNvPr>
          <p:cNvSpPr txBox="1"/>
          <p:nvPr/>
        </p:nvSpPr>
        <p:spPr>
          <a:xfrm>
            <a:off x="7846069" y="5337344"/>
            <a:ext cx="2260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Source: </a:t>
            </a:r>
            <a:r>
              <a:rPr lang="en-US" sz="1200" b="1" dirty="0">
                <a:hlinkClick r:id="rId3"/>
              </a:rPr>
              <a:t>NVIDIA Developers Blog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9917688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5019A-A810-8268-7811-BF49A2AB8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kernel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1A53E-4087-194A-557F-5A152F071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Read from global memory, store in shared memory</a:t>
            </a:r>
          </a:p>
          <a:p>
            <a:endParaRPr lang="en-US" dirty="0"/>
          </a:p>
          <a:p>
            <a:r>
              <a:rPr lang="en-US" dirty="0"/>
              <a:t>Synchronize</a:t>
            </a:r>
          </a:p>
          <a:p>
            <a:endParaRPr lang="en-US" dirty="0"/>
          </a:p>
          <a:p>
            <a:r>
              <a:rPr lang="en-US" dirty="0"/>
              <a:t>Main loop (compute output(s))</a:t>
            </a:r>
          </a:p>
          <a:p>
            <a:endParaRPr lang="en-US" dirty="0"/>
          </a:p>
          <a:p>
            <a:r>
              <a:rPr lang="en-US" dirty="0"/>
              <a:t>(Sometimes) Synchronize</a:t>
            </a:r>
          </a:p>
          <a:p>
            <a:endParaRPr lang="en-US" dirty="0"/>
          </a:p>
          <a:p>
            <a:r>
              <a:rPr lang="en-US" dirty="0"/>
              <a:t>Update output in global memory.</a:t>
            </a:r>
          </a:p>
        </p:txBody>
      </p:sp>
    </p:spTree>
    <p:extLst>
      <p:ext uri="{BB962C8B-B14F-4D97-AF65-F5344CB8AC3E}">
        <p14:creationId xmlns:p14="http://schemas.microsoft.com/office/powerpoint/2010/main" val="13836806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870C7-07A3-787E-51E7-BAD17BCD6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kernels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C81124-7CCE-CB09-83D8-2D3D003C68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Can be as straightforward or complicated as you’d like.</a:t>
            </a:r>
          </a:p>
          <a:p>
            <a:endParaRPr lang="en-US" dirty="0"/>
          </a:p>
          <a:p>
            <a:r>
              <a:rPr lang="en-US" dirty="0"/>
              <a:t>Kernels are defined with the </a:t>
            </a:r>
            <a:r>
              <a:rPr lang="en-US" sz="2800" dirty="0">
                <a:solidFill>
                  <a:srgbClr val="BE2F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__global__</a:t>
            </a:r>
            <a:r>
              <a:rPr lang="en-US" dirty="0"/>
              <a:t> decorator.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26D4F9-2AC1-707F-CDEE-3728D15231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BE2F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__global__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mykernel() 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instructions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993289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870C7-07A3-787E-51E7-BAD17BCD6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device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C81124-7CCE-CB09-83D8-2D3D003C68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Device functions are defined with the </a:t>
            </a:r>
            <a:r>
              <a:rPr lang="en-US" sz="2800" dirty="0">
                <a:solidFill>
                  <a:srgbClr val="BE2F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__device__</a:t>
            </a:r>
            <a:r>
              <a:rPr lang="en-US" dirty="0"/>
              <a:t> decorator.</a:t>
            </a:r>
          </a:p>
          <a:p>
            <a:endParaRPr lang="en-US" dirty="0"/>
          </a:p>
          <a:p>
            <a:r>
              <a:rPr lang="en-US" dirty="0"/>
              <a:t>The difference between kernels and other device functions is that kernels are the “main” program (they can be configured…)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26D4F9-2AC1-707F-CDEE-3728D15231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BE2F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__device__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myfunction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instructions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6366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C4E8A-8F4C-29A1-773E-F23FC4DFF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CUDA: One of the first APIs enabling GPGPUs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17207-8A47-50D3-EFA4-8E9E023B2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Routines such as matrix multiplication, fast Fourier transforms, and decryption algorithms were quickly implemented.</a:t>
            </a:r>
          </a:p>
          <a:p>
            <a:endParaRPr lang="en-US" dirty="0"/>
          </a:p>
          <a:p>
            <a:r>
              <a:rPr lang="en-US" dirty="0"/>
              <a:t>The very fist CUDA toolkit came with </a:t>
            </a:r>
            <a:r>
              <a:rPr lang="en-US" dirty="0" err="1"/>
              <a:t>cuBLAS</a:t>
            </a:r>
            <a:r>
              <a:rPr lang="en-US" dirty="0"/>
              <a:t>: the equivalent of BLAS for CUDA.</a:t>
            </a:r>
          </a:p>
          <a:p>
            <a:pPr lvl="1"/>
            <a:r>
              <a:rPr lang="en-US" dirty="0"/>
              <a:t>Basic Linear Algebra Subroutines (BLAS) is a spec used in most libraries with linear algebra operations (LAPACK, Mathematica, MATLAB, NumPy, R).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0119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66E95-4D1B-3644-4539-8173BCEC6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kernels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EBD3B-3855-060E-65E9-1D3ACC56524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Kernels require resources, such as: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Number of thread blocks (grid size)</a:t>
            </a:r>
          </a:p>
          <a:p>
            <a:r>
              <a:rPr lang="en-US" sz="2400" dirty="0"/>
              <a:t>Number for threads per block (block size)</a:t>
            </a:r>
          </a:p>
          <a:p>
            <a:r>
              <a:rPr lang="en-US" sz="2400" dirty="0"/>
              <a:t>Shared memory size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dirty="0"/>
              <a:t>And other properties, such as:</a:t>
            </a:r>
          </a:p>
          <a:p>
            <a:r>
              <a:rPr lang="en-US" sz="2400" dirty="0"/>
              <a:t>CUDA stream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A17BC9-661E-6A7B-090B-A06070988BC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1613367"/>
            <a:ext cx="5181600" cy="363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20563A-5F2A-622C-1E63-8BC07387900C}"/>
              </a:ext>
            </a:extLst>
          </p:cNvPr>
          <p:cNvSpPr txBox="1"/>
          <p:nvPr/>
        </p:nvSpPr>
        <p:spPr>
          <a:xfrm>
            <a:off x="7632724" y="5244632"/>
            <a:ext cx="2260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Source: </a:t>
            </a:r>
            <a:r>
              <a:rPr lang="en-US" sz="1200" b="1" dirty="0">
                <a:hlinkClick r:id="rId3"/>
              </a:rPr>
              <a:t>NVIDIA Developers Blog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9242535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2B375-BED4-0403-6EED-374DB07F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06156-CBF6-FB39-E019-F4E16F6BB5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Given problem size N (size of your output):</a:t>
            </a:r>
          </a:p>
          <a:p>
            <a:endParaRPr lang="en-US" dirty="0"/>
          </a:p>
          <a:p>
            <a:r>
              <a:rPr lang="en-US" dirty="0"/>
              <a:t>Launch your kernel with N thread blocks, each with 1 thread.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126A84-1874-00C6-214E-158A44FAAB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Occupies min(S, N) SMs (total S)</a:t>
            </a:r>
          </a:p>
          <a:p>
            <a:r>
              <a:rPr lang="en-US" dirty="0"/>
              <a:t>Each only with a single thread (of 1024 max)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904384E-0C69-CBEA-6CF8-6D2F4FEEF152}"/>
              </a:ext>
            </a:extLst>
          </p:cNvPr>
          <p:cNvGrpSpPr/>
          <p:nvPr/>
        </p:nvGrpSpPr>
        <p:grpSpPr>
          <a:xfrm>
            <a:off x="7682951" y="4605130"/>
            <a:ext cx="377190" cy="1005840"/>
            <a:chOff x="8090455" y="490330"/>
            <a:chExt cx="377190" cy="100584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A84CE6-C173-2AEC-D70F-3C8F9AE9C5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0455" y="490330"/>
              <a:ext cx="377190" cy="10058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564EA82-5402-6EBC-B728-EE3DC6C69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1890" y="627490"/>
              <a:ext cx="274320" cy="73152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FB02151-5DAE-0B99-64F3-F5B9DA80FE76}"/>
              </a:ext>
            </a:extLst>
          </p:cNvPr>
          <p:cNvGrpSpPr/>
          <p:nvPr/>
        </p:nvGrpSpPr>
        <p:grpSpPr>
          <a:xfrm>
            <a:off x="8282612" y="4605130"/>
            <a:ext cx="377190" cy="1005840"/>
            <a:chOff x="8090455" y="490330"/>
            <a:chExt cx="377190" cy="100584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B65EB6-2836-AE7F-C6FC-9C4B8478B5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0455" y="490330"/>
              <a:ext cx="377190" cy="10058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D37D04B-79BE-A9C8-07A7-B146DA206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1890" y="627490"/>
              <a:ext cx="274320" cy="73152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0E11BAA-0B25-A85A-CC49-9D7584F6D757}"/>
              </a:ext>
            </a:extLst>
          </p:cNvPr>
          <p:cNvGrpSpPr/>
          <p:nvPr/>
        </p:nvGrpSpPr>
        <p:grpSpPr>
          <a:xfrm>
            <a:off x="8882273" y="4605130"/>
            <a:ext cx="377190" cy="1005840"/>
            <a:chOff x="8090455" y="490330"/>
            <a:chExt cx="377190" cy="10058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8FBB76D-4F42-B916-C976-89BC2EC95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0455" y="490330"/>
              <a:ext cx="377190" cy="10058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A3D7ABC-1A7F-E52F-C756-5F9B618FD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1890" y="627490"/>
              <a:ext cx="274320" cy="73152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433E2C9-C27F-F88E-33BE-67F8305790AD}"/>
              </a:ext>
            </a:extLst>
          </p:cNvPr>
          <p:cNvGrpSpPr/>
          <p:nvPr/>
        </p:nvGrpSpPr>
        <p:grpSpPr>
          <a:xfrm>
            <a:off x="9481934" y="4605130"/>
            <a:ext cx="377190" cy="1005840"/>
            <a:chOff x="8090455" y="490330"/>
            <a:chExt cx="377190" cy="100584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7642EE1-2283-3F11-F4C4-CD50F93D21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0455" y="490330"/>
              <a:ext cx="377190" cy="10058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FBCC197-5B1E-46C0-23D8-1B22E4262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1890" y="627490"/>
              <a:ext cx="274320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51785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2B375-BED4-0403-6EED-374DB07F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“Go-to” configuration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606156-CBF6-FB39-E019-F4E16F6BB59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Given problem size N (size of your output):</a:t>
                </a:r>
              </a:p>
              <a:p>
                <a:r>
                  <a:rPr lang="en-US" dirty="0"/>
                  <a:t>Launch your kernel with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thread blocks, </a:t>
                </a:r>
              </a:p>
              <a:p>
                <a:r>
                  <a:rPr lang="en-US" dirty="0"/>
                  <a:t>each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threads.</a:t>
                </a:r>
                <a:br>
                  <a:rPr lang="en-US" dirty="0"/>
                </a:br>
                <a:endParaRPr lang="en-US" dirty="0"/>
              </a:p>
              <a:p>
                <a:pP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≤1024</m:t>
                    </m:r>
                  </m:oMath>
                </a14:m>
                <a:r>
                  <a:rPr lang="en-US" dirty="0"/>
                  <a:t> </a:t>
                </a:r>
              </a:p>
              <a:p>
                <a:pP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is usually a power of 2 (you’ll see a lot of 128s, 256s, maybe 512s.)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606156-CBF6-FB39-E019-F4E16F6BB5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45" t="-3198" r="-2934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0126A84-1874-00C6-214E-158A44FAABC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Occupies min(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) SMs (of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Each only 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threads</a:t>
                </a:r>
              </a:p>
              <a:p>
                <a:endParaRPr lang="en-US" dirty="0"/>
              </a:p>
              <a:p>
                <a:r>
                  <a:rPr lang="en-US" dirty="0"/>
                  <a:t>(Up to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extra threads)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0126A84-1874-00C6-214E-158A44FAAB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200" t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A66CCA2D-6419-5133-9366-B851600BE9DE}"/>
              </a:ext>
            </a:extLst>
          </p:cNvPr>
          <p:cNvGrpSpPr/>
          <p:nvPr/>
        </p:nvGrpSpPr>
        <p:grpSpPr>
          <a:xfrm>
            <a:off x="7523834" y="4599229"/>
            <a:ext cx="1499616" cy="1005840"/>
            <a:chOff x="7682951" y="4605130"/>
            <a:chExt cx="1499616" cy="100584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A84CE6-C173-2AEC-D70F-3C8F9AE9C55B}"/>
                </a:ext>
              </a:extLst>
            </p:cNvPr>
            <p:cNvSpPr>
              <a:spLocks/>
            </p:cNvSpPr>
            <p:nvPr/>
          </p:nvSpPr>
          <p:spPr>
            <a:xfrm>
              <a:off x="7682951" y="4605130"/>
              <a:ext cx="1499616" cy="10058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564EA82-5402-6EBC-B728-EE3DC6C69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74143" y="4742290"/>
              <a:ext cx="274320" cy="73152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8F16D58-E159-8D46-26CD-2E3BD20DD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31342" y="4742290"/>
              <a:ext cx="274320" cy="73152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CD614A1-06D9-6499-983F-531E01743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74636" y="4742290"/>
              <a:ext cx="274320" cy="73152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F3F665C-F3A7-705D-D743-8B3150DC4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19325" y="4742290"/>
              <a:ext cx="274320" cy="73152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570839F-ABFE-49F5-3625-23D8D1D076C9}"/>
              </a:ext>
            </a:extLst>
          </p:cNvPr>
          <p:cNvGrpSpPr/>
          <p:nvPr/>
        </p:nvGrpSpPr>
        <p:grpSpPr>
          <a:xfrm>
            <a:off x="9175850" y="4599229"/>
            <a:ext cx="1499616" cy="1005840"/>
            <a:chOff x="7682951" y="4605130"/>
            <a:chExt cx="1499616" cy="100584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F764C74-3918-DF24-26FE-C935FFE933E4}"/>
                </a:ext>
              </a:extLst>
            </p:cNvPr>
            <p:cNvSpPr>
              <a:spLocks/>
            </p:cNvSpPr>
            <p:nvPr/>
          </p:nvSpPr>
          <p:spPr>
            <a:xfrm>
              <a:off x="7682951" y="4605130"/>
              <a:ext cx="1499616" cy="10058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7C84F2F-8121-96C1-62BB-1AD820D02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74143" y="4742290"/>
              <a:ext cx="274320" cy="73152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65121DA-D85F-3CDB-D611-A6FC4E45B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31342" y="4742290"/>
              <a:ext cx="274320" cy="73152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B11C397-DB82-F8A9-F4CF-8119CE745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74636" y="4742290"/>
              <a:ext cx="274320" cy="73152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C65A1AD-334C-14DC-1BB5-BA7E280E8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19325" y="4742290"/>
              <a:ext cx="274320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96492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F1554-F9B7-E008-F6F7-089E98C51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always do the 1024 threads?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04BF3-FE4E-0CD0-BA74-C8CE59741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Shared memory limit</a:t>
            </a:r>
          </a:p>
          <a:p>
            <a:pPr lvl="1"/>
            <a:r>
              <a:rPr lang="en-US" dirty="0"/>
              <a:t>There’s only 48KB memory available per SM</a:t>
            </a:r>
          </a:p>
          <a:p>
            <a:r>
              <a:rPr lang="en-US" dirty="0"/>
              <a:t>Register limit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Basically any limit in resources.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653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2B375-BED4-0403-6EED-374DB07F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Okay, let’s launch our kernel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06156-CBF6-FB39-E019-F4E16F6BB5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Let’s launch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mykernel</a:t>
            </a:r>
            <a:r>
              <a:rPr lang="en-US" dirty="0"/>
              <a:t> with 2 blocks of 4 threads each.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mykernel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&lt;&lt;&lt;2, 4&gt;&gt;&gt;();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126A84-1874-00C6-214E-158A44FAAB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BE2F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__global__ 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mykernel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instructions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E714615-3B3A-6154-F354-EEEC9485B4EE}"/>
              </a:ext>
            </a:extLst>
          </p:cNvPr>
          <p:cNvGrpSpPr/>
          <p:nvPr/>
        </p:nvGrpSpPr>
        <p:grpSpPr>
          <a:xfrm>
            <a:off x="7036816" y="3505890"/>
            <a:ext cx="1499616" cy="1005840"/>
            <a:chOff x="7682951" y="4605130"/>
            <a:chExt cx="1499616" cy="10058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29F527B-8B04-1128-5FD9-6C171F6F7B38}"/>
                </a:ext>
              </a:extLst>
            </p:cNvPr>
            <p:cNvSpPr>
              <a:spLocks/>
            </p:cNvSpPr>
            <p:nvPr/>
          </p:nvSpPr>
          <p:spPr>
            <a:xfrm>
              <a:off x="7682951" y="4605130"/>
              <a:ext cx="1499616" cy="10058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562B60C-5DA3-12AC-6294-809FCDE31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74143" y="4742290"/>
              <a:ext cx="274320" cy="73152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1F31448-2248-1F8C-A301-08F553AA5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31342" y="4742290"/>
              <a:ext cx="274320" cy="73152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1DE3246-A2FC-61E5-AE44-C826A7946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74636" y="4742290"/>
              <a:ext cx="274320" cy="73152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9F81C2E-6B18-23FF-1C05-09092BB6D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19325" y="4742290"/>
              <a:ext cx="274320" cy="73152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FD63218-76F9-40DD-BA0A-EF3CBB0BBA1F}"/>
              </a:ext>
            </a:extLst>
          </p:cNvPr>
          <p:cNvGrpSpPr/>
          <p:nvPr/>
        </p:nvGrpSpPr>
        <p:grpSpPr>
          <a:xfrm>
            <a:off x="8688832" y="3505890"/>
            <a:ext cx="1499616" cy="1005840"/>
            <a:chOff x="7682951" y="4605130"/>
            <a:chExt cx="1499616" cy="100584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89F8DEC-27FA-91F1-3046-CA385A5E3213}"/>
                </a:ext>
              </a:extLst>
            </p:cNvPr>
            <p:cNvSpPr>
              <a:spLocks/>
            </p:cNvSpPr>
            <p:nvPr/>
          </p:nvSpPr>
          <p:spPr>
            <a:xfrm>
              <a:off x="7682951" y="4605130"/>
              <a:ext cx="1499616" cy="10058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AF40655-21E6-0853-51DD-3F8DCC701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74143" y="4742290"/>
              <a:ext cx="274320" cy="73152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151112E-8711-83AB-C782-4F3CBFF3E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31342" y="4742290"/>
              <a:ext cx="274320" cy="73152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F46C66B-1D36-0424-3394-9B2E98C87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74636" y="4742290"/>
              <a:ext cx="274320" cy="73152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891D9D2-F3AC-EB36-6A83-E48F35816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19325" y="4742290"/>
              <a:ext cx="274320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38461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2B375-BED4-0403-6EED-374DB07F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06156-CBF6-FB39-E019-F4E16F6BB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is how you launch every kernel.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KernelName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&lt;&lt;&lt;BLOCKS,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&gt;&gt;&gt;(ARGUMENTS);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We’re not going to worry about shared memory and stream in this lecture.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if you’re interested, do let me know.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4460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2B375-BED4-0403-6EED-374DB07F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other cool thing about CUDA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06156-CBF6-FB39-E019-F4E16F6BB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can have print statements and assertions!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>
                <a:solidFill>
                  <a:srgbClr val="BE2F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__global__ 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mykernel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03823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from block %d, thread %d\n"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BE2F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blockIdx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.x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BE2F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threadIdx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.x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50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2B375-BED4-0403-6EED-374DB07F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06156-CBF6-FB39-E019-F4E16F6BB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Kernels are run asynchronously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means that the CPU will continue to run host instructions that follow the kernel launch.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can force it to wait until the kernel launch finishes: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cudaDeviceSynchronize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593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2B375-BED4-0403-6EED-374DB07F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06156-CBF6-FB39-E019-F4E16F6BB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2. CUDA errors do not interrupt host process.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means that the CPU will continue to run host instructions whether or not kernel launch succeeds!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can manually check if there were errors: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cudaDeviceSynchronize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cudaError_t</a:t>
            </a:r>
            <a:r>
              <a:rPr lang="en-US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 = </a:t>
            </a:r>
            <a:r>
              <a:rPr lang="en-US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cudaGetLastError</a:t>
            </a:r>
            <a:r>
              <a:rPr lang="en-US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C184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cudaGetErrorString</a:t>
            </a:r>
            <a:r>
              <a:rPr lang="en-US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(result));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7795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2B375-BED4-0403-6EED-374DB07F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06156-CBF6-FB39-E019-F4E16F6BB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2. CUDA errors do not interrupt host process.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This means that the CPU will continue to run host instructions whether or not kernel launch succeeds! 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Or just use this function from </a:t>
            </a:r>
            <a:r>
              <a:rPr lang="en-US" sz="2600" dirty="0">
                <a:hlinkClick r:id="rId2"/>
              </a:rPr>
              <a:t>Lei Mao’s blog</a:t>
            </a:r>
            <a:r>
              <a:rPr lang="en-US" sz="2600" dirty="0"/>
              <a:t> (included in the 3F starter code):</a:t>
            </a:r>
          </a:p>
          <a:p>
            <a:pPr marL="0" indent="0">
              <a:buNone/>
            </a:pPr>
            <a:endParaRPr lang="en-US" sz="2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CHECK_LAST_CUDA_ERROR();</a:t>
            </a:r>
            <a:endParaRPr lang="en-US" sz="2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914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C4E8A-8F4C-29A1-773E-F23FC4DFF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17207-8A47-50D3-EFA4-8E9E023B2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Typically an extension to C/C++,</a:t>
            </a:r>
          </a:p>
          <a:p>
            <a:pPr lvl="1"/>
            <a:r>
              <a:rPr lang="en-US" dirty="0"/>
              <a:t>Similar to how we did OpenGL projects in C++, but the shaders were in GLSL.</a:t>
            </a:r>
          </a:p>
          <a:p>
            <a:r>
              <a:rPr lang="en-US" dirty="0"/>
              <a:t>Easy to set up and use,</a:t>
            </a:r>
          </a:p>
          <a:p>
            <a:r>
              <a:rPr lang="en-US" dirty="0"/>
              <a:t>Gets slightly more complicated if you want to fully take advantage of all the processing power.</a:t>
            </a:r>
          </a:p>
        </p:txBody>
      </p:sp>
    </p:spTree>
    <p:extLst>
      <p:ext uri="{BB962C8B-B14F-4D97-AF65-F5344CB8AC3E}">
        <p14:creationId xmlns:p14="http://schemas.microsoft.com/office/powerpoint/2010/main" val="27146544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2B375-BED4-0403-6EED-374DB07F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06156-CBF6-FB39-E019-F4E16F6BB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3. Memory allocation in kernels is tricky!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You can do 3F without having to use </a:t>
            </a:r>
            <a:r>
              <a:rPr lang="en-US" sz="2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600" dirty="0"/>
              <a:t>/</a:t>
            </a:r>
            <a:r>
              <a:rPr lang="en-US" sz="2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sz="2600" dirty="0"/>
              <a:t> within a kernel, and it is strongly recommended!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But just for your information, within device code you should use just the normal malloc and free functions, and not </a:t>
            </a:r>
            <a:r>
              <a:rPr lang="en-US" sz="2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cudaMalloc</a:t>
            </a:r>
            <a:r>
              <a:rPr lang="en-US" sz="2600" dirty="0"/>
              <a:t> and </a:t>
            </a:r>
            <a:r>
              <a:rPr lang="en-US" sz="2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cudaFree</a:t>
            </a:r>
            <a:r>
              <a:rPr lang="en-US" sz="2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42574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87B7650-377F-F43B-213B-376B814AD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Compile, debug, profile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ABE008-9644-74ED-FB96-2B2A3C14A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3922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NVCC: CUDA Compiler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g++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projG.cxx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Run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nvcc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projG.cu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You can compile programs with no device code!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0723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NVCC: CUDA Compiler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g++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projG.cxx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Run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nvcc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projG.cu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You can compile programs with no device code!</a:t>
            </a:r>
          </a:p>
          <a:p>
            <a:endParaRPr lang="en-US" dirty="0"/>
          </a:p>
          <a:p>
            <a:r>
              <a:rPr lang="en-US" dirty="0"/>
              <a:t>It only interprets and compiles </a:t>
            </a:r>
            <a:r>
              <a:rPr lang="en-US" dirty="0">
                <a:solidFill>
                  <a:srgbClr val="C00000"/>
                </a:solidFill>
              </a:rPr>
              <a:t>device</a:t>
            </a:r>
            <a:r>
              <a:rPr lang="en-US" dirty="0"/>
              <a:t> functions as CUDA syntax.</a:t>
            </a:r>
          </a:p>
          <a:p>
            <a:r>
              <a:rPr lang="en-US" dirty="0"/>
              <a:t>The rest is just C++.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5828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NVIDIA-SMI: monitor GPU usage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EA3940-97D5-B0BC-68F3-36BFC6F9B2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Just a useful tool that usually comes with CUDA toolkit.</a:t>
            </a:r>
          </a:p>
          <a:p>
            <a:endParaRPr lang="en-US" dirty="0"/>
          </a:p>
          <a:p>
            <a:r>
              <a:rPr lang="en-US" dirty="0"/>
              <a:t>Shows you GPUs, processes using them, and statistics such as utilization, memory usage, and power usage.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8F5D2C-ED18-42B9-8F8F-3375C8977E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76564"/>
            <a:ext cx="5181600" cy="424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113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NVIDIA-SMI: monitor GPU usage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EA3940-97D5-B0BC-68F3-36BFC6F9B2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Do NOT take its reported CUDA version for granted!</a:t>
            </a:r>
          </a:p>
          <a:p>
            <a:endParaRPr lang="en-US" dirty="0"/>
          </a:p>
          <a:p>
            <a:r>
              <a:rPr lang="en-US" dirty="0"/>
              <a:t>If you want to check the CUDA compiler version, do:</a:t>
            </a:r>
            <a:br>
              <a:rPr lang="en-US" dirty="0"/>
            </a:br>
            <a:br>
              <a:rPr lang="en-US" dirty="0"/>
            </a:b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nvcc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--version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8F5D2C-ED18-42B9-8F8F-3375C8977E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76564"/>
            <a:ext cx="5181600" cy="424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876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Advertisement: try my SMI interface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12CB25-1D71-3B96-7CB5-218ADCA837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634409" cy="4351338"/>
          </a:xfrm>
        </p:spPr>
        <p:txBody>
          <a:bodyPr/>
          <a:lstStyle/>
          <a:p>
            <a:r>
              <a:rPr lang="en-US" dirty="0"/>
              <a:t>pip install fancy-</a:t>
            </a:r>
            <a:r>
              <a:rPr lang="en-US" dirty="0" err="1"/>
              <a:t>smi</a:t>
            </a:r>
            <a:endParaRPr lang="en-US" dirty="0"/>
          </a:p>
          <a:p>
            <a:endParaRPr lang="en-US" dirty="0"/>
          </a:p>
          <a:p>
            <a:r>
              <a:rPr lang="en-US" dirty="0"/>
              <a:t>And then just run `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fancy-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smi</a:t>
            </a:r>
            <a:r>
              <a:rPr lang="en-US" dirty="0"/>
              <a:t>`!</a:t>
            </a:r>
          </a:p>
          <a:p>
            <a:endParaRPr lang="en-US" dirty="0"/>
          </a:p>
          <a:p>
            <a:r>
              <a:rPr lang="en-US" dirty="0"/>
              <a:t>It talks to `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nvidia-smi</a:t>
            </a:r>
            <a:r>
              <a:rPr lang="en-US" dirty="0"/>
              <a:t>` and gets GPU statistics in CSV, and pretty prints them.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0E1092-153B-59A3-81AF-841476C7BDA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292" y="2221277"/>
            <a:ext cx="6662508" cy="356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639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Advertisement: try my SMI interface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12CB25-1D71-3B96-7CB5-218ADCA837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63440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Watch mode: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fancy-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smi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-r 1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Refresh every 1 second.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0E1092-153B-59A3-81AF-841476C7BDA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292" y="2221277"/>
            <a:ext cx="6662508" cy="356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5024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Nsight</a:t>
            </a:r>
            <a:r>
              <a:rPr lang="en-US" dirty="0"/>
              <a:t>: Profile your CUDA code</a:t>
            </a:r>
          </a:p>
        </p:txBody>
      </p:sp>
      <p:pic>
        <p:nvPicPr>
          <p:cNvPr id="2050" name="Picture 2" descr="help make high-performance games with beautiful graphics">
            <a:extLst>
              <a:ext uri="{FF2B5EF4-FFF2-40B4-BE49-F238E27FC236}">
                <a16:creationId xmlns:a16="http://schemas.microsoft.com/office/drawing/2014/main" id="{93AE78B5-CF79-C20C-DF92-5F5D2722B35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253" y="1825625"/>
            <a:ext cx="770549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6022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87B7650-377F-F43B-213B-376B814AD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I get NVIDIA GPUs?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ABE008-9644-74ED-FB96-2B2A3C14A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844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D6718-DDBC-D0E6-3F78-6C27369CE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D6DCE-7264-4F12-9136-B8DA15510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BE2F2D"/>
                </a:solidFill>
              </a:rPr>
              <a:t>thread</a:t>
            </a:r>
            <a:r>
              <a:rPr lang="en-US" dirty="0"/>
              <a:t> is a stream of instructions and data running on a single “core”</a:t>
            </a:r>
          </a:p>
        </p:txBody>
      </p:sp>
    </p:spTree>
    <p:extLst>
      <p:ext uri="{BB962C8B-B14F-4D97-AF65-F5344CB8AC3E}">
        <p14:creationId xmlns:p14="http://schemas.microsoft.com/office/powerpoint/2010/main" val="23629991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r>
              <a:rPr lang="en-US" dirty="0"/>
              <a:t>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46CF17-A856-C727-D48D-79FB34F129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Gives you free GPU access with the CUDA compiler, but your access is limited to 12 hours.</a:t>
            </a:r>
          </a:p>
          <a:p>
            <a:endParaRPr lang="en-US" dirty="0"/>
          </a:p>
          <a:p>
            <a:r>
              <a:rPr lang="en-US" dirty="0"/>
              <a:t>And it’s an </a:t>
            </a:r>
            <a:r>
              <a:rPr lang="en-US" dirty="0" err="1"/>
              <a:t>IPython</a:t>
            </a:r>
            <a:r>
              <a:rPr lang="en-US" dirty="0"/>
              <a:t> environment, meaning you have to get used to overriding it when you want to access the terminal.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44DBC6-696B-BCAD-7165-E78E145451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9800" y="1659019"/>
            <a:ext cx="6095999" cy="468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723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1BD9D-96D9-FFCB-6122-8CB77C827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TBA: Resources from UO / CIS research groups?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1948C-5998-C284-DD10-58C5A78B6A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CA4205-302E-DF25-17BA-7661817D11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2991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87B7650-377F-F43B-213B-376B814AD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write a hello world kernel!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ABE008-9644-74ED-FB96-2B2A3C14A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577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87B7650-377F-F43B-213B-376B814AD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3F: CUDA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ABE008-9644-74ED-FB96-2B2A3C14A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7668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3F: Redo 1F in CUDA!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4292F"/>
                </a:solidFill>
                <a:effectLst/>
              </a:rPr>
              <a:t> Read triangles into device memory and allocate a device Image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E274647-E299-C640-8EF2-D6D869A8FB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0809850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3F: Redo 1F in CUDA!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l">
              <a:buNone/>
            </a:pPr>
            <a:r>
              <a:rPr lang="en-US" b="0" i="0" dirty="0">
                <a:solidFill>
                  <a:srgbClr val="24292F"/>
                </a:solidFill>
                <a:effectLst/>
              </a:rPr>
              <a:t>2. For every frame:</a:t>
            </a:r>
          </a:p>
          <a:p>
            <a:pPr marL="914400" lvl="1" indent="-457200" algn="l">
              <a:buFont typeface="+mj-lt"/>
              <a:buAutoNum type="alphaLcParenR"/>
            </a:pPr>
            <a:r>
              <a:rPr lang="en-US" b="0" i="0" dirty="0">
                <a:solidFill>
                  <a:srgbClr val="24292F"/>
                </a:solidFill>
                <a:effectLst/>
              </a:rPr>
              <a:t>Set up camera,</a:t>
            </a:r>
          </a:p>
          <a:p>
            <a:pPr marL="914400" lvl="1" indent="-457200" algn="l">
              <a:buFont typeface="+mj-lt"/>
              <a:buAutoNum type="alphaLcParenR"/>
            </a:pPr>
            <a:r>
              <a:rPr lang="en-US" b="0" i="0" dirty="0">
                <a:solidFill>
                  <a:srgbClr val="24292F"/>
                </a:solidFill>
                <a:effectLst/>
              </a:rPr>
              <a:t>Get lighting parameters based on camera</a:t>
            </a:r>
          </a:p>
          <a:p>
            <a:pPr marL="914400" lvl="1" indent="-457200" algn="l">
              <a:buFont typeface="+mj-lt"/>
              <a:buAutoNum type="alphaLcParenR"/>
            </a:pPr>
            <a:r>
              <a:rPr lang="en-US" b="0" i="0" dirty="0">
                <a:solidFill>
                  <a:srgbClr val="24292F"/>
                </a:solidFill>
                <a:effectLst/>
              </a:rPr>
              <a:t>[DEVICE] Run </a:t>
            </a:r>
            <a:r>
              <a:rPr lang="en-US" b="0" i="0" dirty="0" err="1">
                <a:solidFill>
                  <a:srgbClr val="24292F"/>
                </a:solidFill>
                <a:effectLst/>
              </a:rPr>
              <a:t>Phong</a:t>
            </a:r>
            <a:r>
              <a:rPr lang="en-US" b="0" i="0" dirty="0">
                <a:solidFill>
                  <a:srgbClr val="24292F"/>
                </a:solidFill>
                <a:effectLst/>
              </a:rPr>
              <a:t> shading</a:t>
            </a:r>
          </a:p>
          <a:p>
            <a:pPr marL="914400" lvl="1" indent="-457200" algn="l">
              <a:buFont typeface="+mj-lt"/>
              <a:buAutoNum type="alphaLcParenR"/>
            </a:pPr>
            <a:r>
              <a:rPr lang="en-US" b="0" i="0" dirty="0">
                <a:solidFill>
                  <a:srgbClr val="24292F"/>
                </a:solidFill>
                <a:effectLst/>
              </a:rPr>
              <a:t>[DEVICE] Transform coordinates from world space to device space (device being screen, not to be confused with GPU device)</a:t>
            </a:r>
          </a:p>
          <a:p>
            <a:pPr marL="914400" lvl="1" indent="-457200" algn="l">
              <a:buFont typeface="+mj-lt"/>
              <a:buAutoNum type="alphaLcParenR"/>
            </a:pPr>
            <a:r>
              <a:rPr lang="en-US" b="0" i="0" dirty="0">
                <a:solidFill>
                  <a:srgbClr val="24292F"/>
                </a:solidFill>
                <a:effectLst/>
              </a:rPr>
              <a:t>[DEVICE] Rasterize,</a:t>
            </a:r>
          </a:p>
          <a:p>
            <a:pPr marL="914400" lvl="1" indent="-457200" algn="l">
              <a:buFont typeface="+mj-lt"/>
              <a:buAutoNum type="alphaLcParenR"/>
            </a:pPr>
            <a:r>
              <a:rPr lang="en-US" b="0" i="0" dirty="0">
                <a:solidFill>
                  <a:srgbClr val="24292F"/>
                </a:solidFill>
                <a:effectLst/>
              </a:rPr>
              <a:t>Copy image from device to host memory and save as PNM.</a:t>
            </a:r>
          </a:p>
          <a:p>
            <a:pPr lvl="2" algn="l"/>
            <a:r>
              <a:rPr lang="en-US" b="0" i="1" dirty="0">
                <a:solidFill>
                  <a:srgbClr val="24292F"/>
                </a:solidFill>
                <a:effectLst/>
              </a:rPr>
              <a:t>NOTE:</a:t>
            </a:r>
            <a:r>
              <a:rPr lang="en-US" b="0" i="0" dirty="0">
                <a:solidFill>
                  <a:srgbClr val="24292F"/>
                </a:solidFill>
                <a:effectLst/>
              </a:rPr>
              <a:t> Please make this a single function, because in order to measure rasterization speed, we will have to comment this out.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E274647-E299-C640-8EF2-D6D869A8FB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7840412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B70B62-B625-D3EB-888B-87D1D1DAC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C5BA01-BA41-7D4F-566B-A74F8082F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the same old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ws_tris.txt</a:t>
            </a:r>
            <a:r>
              <a:rPr lang="en-US" dirty="0"/>
              <a:t> from 1E and 1F. </a:t>
            </a:r>
          </a:p>
          <a:p>
            <a:endParaRPr lang="en-US" dirty="0"/>
          </a:p>
          <a:p>
            <a:r>
              <a:rPr lang="en-US" dirty="0"/>
              <a:t>No change required to that file.</a:t>
            </a:r>
          </a:p>
          <a:p>
            <a:endParaRPr lang="en-US" dirty="0"/>
          </a:p>
          <a:p>
            <a:r>
              <a:rPr lang="en-US" dirty="0"/>
              <a:t>The reader function in the starter code was adapted slightly to read, and immediately write vertices to device memory.</a:t>
            </a:r>
          </a:p>
        </p:txBody>
      </p:sp>
    </p:spTree>
    <p:extLst>
      <p:ext uri="{BB962C8B-B14F-4D97-AF65-F5344CB8AC3E}">
        <p14:creationId xmlns:p14="http://schemas.microsoft.com/office/powerpoint/2010/main" val="2082377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B70B62-B625-D3EB-888B-87D1D1DAC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Starter Code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C5BA01-BA41-7D4F-566B-A74F8082F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2805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B70B62-B625-D3EB-888B-87D1D1DAC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your attention!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5DAD2A-A7DF-A356-F31C-9DAE1EE7AD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506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D6718-DDBC-D0E6-3F78-6C27369CE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D6DCE-7264-4F12-9136-B8DA15510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BE2F2D"/>
                </a:solidFill>
              </a:rPr>
              <a:t>thread</a:t>
            </a:r>
            <a:r>
              <a:rPr lang="en-US" dirty="0"/>
              <a:t> is a stream of instructions and data running on a single “core”,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rgbClr val="BE2F2D"/>
                </a:solidFill>
              </a:rPr>
              <a:t>thread block </a:t>
            </a:r>
            <a:r>
              <a:rPr lang="en-US" dirty="0"/>
              <a:t>(a.k.a. block, compute thread array [</a:t>
            </a:r>
            <a:r>
              <a:rPr lang="en-US" dirty="0">
                <a:solidFill>
                  <a:srgbClr val="BE2F2D"/>
                </a:solidFill>
              </a:rPr>
              <a:t>CTA</a:t>
            </a:r>
            <a:r>
              <a:rPr lang="en-US" dirty="0"/>
              <a:t>]) is a group of </a:t>
            </a:r>
            <a:r>
              <a:rPr lang="en-US" dirty="0">
                <a:solidFill>
                  <a:srgbClr val="BE2F2D"/>
                </a:solidFill>
              </a:rPr>
              <a:t>threads</a:t>
            </a:r>
            <a:r>
              <a:rPr lang="en-US" dirty="0"/>
              <a:t> that run in parallel.</a:t>
            </a:r>
          </a:p>
        </p:txBody>
      </p:sp>
    </p:spTree>
    <p:extLst>
      <p:ext uri="{BB962C8B-B14F-4D97-AF65-F5344CB8AC3E}">
        <p14:creationId xmlns:p14="http://schemas.microsoft.com/office/powerpoint/2010/main" val="693450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Multiprocessor (SM)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Every NVIDIA card has a specific number of SMs, </a:t>
            </a:r>
          </a:p>
          <a:p>
            <a:endParaRPr lang="en-US" dirty="0"/>
          </a:p>
          <a:p>
            <a:r>
              <a:rPr lang="en-US" dirty="0"/>
              <a:t>Each SM can run one or more thread blocks (subject to resources requested),</a:t>
            </a:r>
          </a:p>
          <a:p>
            <a:endParaRPr lang="en-US" dirty="0"/>
          </a:p>
          <a:p>
            <a:r>
              <a:rPr lang="en-US" dirty="0"/>
              <a:t>(thread blocks are limited to one SM).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5EC349-6452-51D4-AFD5-26415EF69D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222817" y="92855"/>
            <a:ext cx="3411606" cy="5819799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BFA349-C009-0699-071E-CC4347193183}"/>
              </a:ext>
            </a:extLst>
          </p:cNvPr>
          <p:cNvSpPr txBox="1"/>
          <p:nvPr/>
        </p:nvSpPr>
        <p:spPr>
          <a:xfrm>
            <a:off x="8567510" y="5946130"/>
            <a:ext cx="2722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Source: </a:t>
            </a:r>
            <a:r>
              <a:rPr lang="en-US" sz="1200" b="1" dirty="0">
                <a:hlinkClick r:id="rId3"/>
              </a:rPr>
              <a:t>NVIDIA Fermi Whitepaper</a:t>
            </a:r>
            <a:endParaRPr lang="en-US" sz="1200" b="1" dirty="0"/>
          </a:p>
          <a:p>
            <a:pPr algn="ctr"/>
            <a:r>
              <a:rPr lang="en-US" sz="1200" b="1" dirty="0"/>
              <a:t>Slightly altered for better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840717218"/>
      </p:ext>
    </p:extLst>
  </p:cSld>
  <p:clrMapOvr>
    <a:masterClrMapping/>
  </p:clrMapOvr>
</p:sld>
</file>

<file path=ppt/theme/theme1.xml><?xml version="1.0" encoding="utf-8"?>
<a:theme xmlns:a="http://schemas.openxmlformats.org/drawingml/2006/main" name="AlisThemeFul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arta">
      <a:majorFont>
        <a:latin typeface="Varta" pitchFamily="2" charset="77"/>
        <a:ea typeface=""/>
        <a:cs typeface=""/>
      </a:majorFont>
      <a:minorFont>
        <a:latin typeface="Varta" pitchFamily="2" charset="77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isThemeFull" id="{99A13AF0-5DFD-9C40-96A0-A4B6DB2C4E8B}" vid="{A5F5EDA0-9364-B447-8289-55525AB1AEEC}"/>
    </a:ext>
  </a:extLst>
</a:theme>
</file>

<file path=ppt/theme/theme2.xml><?xml version="1.0" encoding="utf-8"?>
<a:theme xmlns:a="http://schemas.openxmlformats.org/drawingml/2006/main" name="G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arta">
      <a:majorFont>
        <a:latin typeface="Varta" pitchFamily="2" charset="77"/>
        <a:ea typeface=""/>
        <a:cs typeface=""/>
      </a:majorFont>
      <a:minorFont>
        <a:latin typeface="Varta" pitchFamily="2" charset="77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isThemeBlue" id="{05AE6485-5E9C-9943-9198-F0A0E506C7B2}" vid="{5CA5164A-40AE-E34F-8D0D-2F7481D5B695}"/>
    </a:ext>
  </a:extLst>
</a:theme>
</file>

<file path=ppt/theme/theme3.xml><?xml version="1.0" encoding="utf-8"?>
<a:theme xmlns:a="http://schemas.openxmlformats.org/drawingml/2006/main" name="Purp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arta">
      <a:majorFont>
        <a:latin typeface="Varta" pitchFamily="2" charset="77"/>
        <a:ea typeface=""/>
        <a:cs typeface=""/>
      </a:majorFont>
      <a:minorFont>
        <a:latin typeface="Varta" pitchFamily="2" charset="77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isThemeBlue" id="{05AE6485-5E9C-9943-9198-F0A0E506C7B2}" vid="{5CA5164A-40AE-E34F-8D0D-2F7481D5B695}"/>
    </a:ext>
  </a:extLst>
</a:theme>
</file>

<file path=ppt/theme/theme4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arta">
      <a:majorFont>
        <a:latin typeface="Varta" pitchFamily="2" charset="77"/>
        <a:ea typeface=""/>
        <a:cs typeface=""/>
      </a:majorFont>
      <a:minorFont>
        <a:latin typeface="Varta" pitchFamily="2" charset="77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isThemeBlue" id="{05AE6485-5E9C-9943-9198-F0A0E506C7B2}" vid="{5CA5164A-40AE-E34F-8D0D-2F7481D5B6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AlisThemeFull</Template>
  <TotalTime>26148</TotalTime>
  <Words>3224</Words>
  <Application>Microsoft Macintosh PowerPoint</Application>
  <PresentationFormat>Widescreen</PresentationFormat>
  <Paragraphs>452</Paragraphs>
  <Slides>78</Slides>
  <Notes>0</Notes>
  <HiddenSlides>10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78</vt:i4>
      </vt:variant>
    </vt:vector>
  </HeadingPairs>
  <TitlesOfParts>
    <vt:vector size="87" baseType="lpstr">
      <vt:lpstr>Arial</vt:lpstr>
      <vt:lpstr>Cambria Math</vt:lpstr>
      <vt:lpstr>Consolas</vt:lpstr>
      <vt:lpstr>Varta</vt:lpstr>
      <vt:lpstr>Wingdings</vt:lpstr>
      <vt:lpstr>AlisThemeFull</vt:lpstr>
      <vt:lpstr>Green</vt:lpstr>
      <vt:lpstr>Purple</vt:lpstr>
      <vt:lpstr>Black</vt:lpstr>
      <vt:lpstr>NVIDIA GPUs and the CUDA Programming Model</vt:lpstr>
      <vt:lpstr>Outline</vt:lpstr>
      <vt:lpstr>Compute Unified Device Architecture (CUDA)</vt:lpstr>
      <vt:lpstr>NVIDIA from 1993-2006</vt:lpstr>
      <vt:lpstr>CUDA: One of the first APIs enabling GPGPUs</vt:lpstr>
      <vt:lpstr>CUDA</vt:lpstr>
      <vt:lpstr>CUDA Programming Model</vt:lpstr>
      <vt:lpstr>CUDA Programming Model</vt:lpstr>
      <vt:lpstr>Streaming Multiprocessor (SM)</vt:lpstr>
      <vt:lpstr>CUDA Cores</vt:lpstr>
      <vt:lpstr>Even more parallelization!</vt:lpstr>
      <vt:lpstr>Question: Which GPU would you pick?</vt:lpstr>
      <vt:lpstr>Question: Which GPU would you pick?</vt:lpstr>
      <vt:lpstr>Question: Which GPU would you pick?</vt:lpstr>
      <vt:lpstr>Specialized cores</vt:lpstr>
      <vt:lpstr>Ray Tracing Cores</vt:lpstr>
      <vt:lpstr>In AI and Machine Learning</vt:lpstr>
      <vt:lpstr>Tensor Cores</vt:lpstr>
      <vt:lpstr>Off topic: how much that can matter</vt:lpstr>
      <vt:lpstr>CUDA Programming Model</vt:lpstr>
      <vt:lpstr>Heterogeneous Computing</vt:lpstr>
      <vt:lpstr>Steps</vt:lpstr>
      <vt:lpstr>Recall: Shader programs</vt:lpstr>
      <vt:lpstr>Recall: 2A Fragment Shader</vt:lpstr>
      <vt:lpstr>Recall: 2A Vertex Shader</vt:lpstr>
      <vt:lpstr>Compute kernels</vt:lpstr>
      <vt:lpstr>Compute kernels</vt:lpstr>
      <vt:lpstr>Example</vt:lpstr>
      <vt:lpstr>Example</vt:lpstr>
      <vt:lpstr>Example</vt:lpstr>
      <vt:lpstr>These instructions can be repeated</vt:lpstr>
      <vt:lpstr>Question: why aren’t we breaking the last for loop?</vt:lpstr>
      <vt:lpstr>Race condition</vt:lpstr>
      <vt:lpstr>How are race conditions handled?</vt:lpstr>
      <vt:lpstr>Threads</vt:lpstr>
      <vt:lpstr>Warps</vt:lpstr>
      <vt:lpstr>Warps</vt:lpstr>
      <vt:lpstr>Thread blocks</vt:lpstr>
      <vt:lpstr>Thread blocks</vt:lpstr>
      <vt:lpstr>Thread blocks</vt:lpstr>
      <vt:lpstr>Why would we need synchronization? Doesn’t that affect parallelism?</vt:lpstr>
      <vt:lpstr>Why would we need synchronization? Doesn’t that affect parallelism?</vt:lpstr>
      <vt:lpstr>Why would we need synchronization? Doesn’t that affect parallelism?</vt:lpstr>
      <vt:lpstr>Grids</vt:lpstr>
      <vt:lpstr>Clusters (New in the Hopper architecture)</vt:lpstr>
      <vt:lpstr>Memory hierarchy</vt:lpstr>
      <vt:lpstr>Typical kernel structure</vt:lpstr>
      <vt:lpstr>Writing kernels</vt:lpstr>
      <vt:lpstr>Writing device functions</vt:lpstr>
      <vt:lpstr>Configuring kernels</vt:lpstr>
      <vt:lpstr>Naive configuration</vt:lpstr>
      <vt:lpstr>“Go-to” configuration</vt:lpstr>
      <vt:lpstr>Why not always do the 1024 threads?</vt:lpstr>
      <vt:lpstr>Okay, let’s launch our kernel</vt:lpstr>
      <vt:lpstr>That’s it!</vt:lpstr>
      <vt:lpstr>One other cool thing about CUDA</vt:lpstr>
      <vt:lpstr>Notes</vt:lpstr>
      <vt:lpstr>Notes</vt:lpstr>
      <vt:lpstr>Notes</vt:lpstr>
      <vt:lpstr>Notes</vt:lpstr>
      <vt:lpstr>Compile, debug, profile</vt:lpstr>
      <vt:lpstr>NVCC: CUDA Compiler</vt:lpstr>
      <vt:lpstr>NVCC: CUDA Compiler</vt:lpstr>
      <vt:lpstr>NVIDIA-SMI: monitor GPU usage</vt:lpstr>
      <vt:lpstr>NVIDIA-SMI: monitor GPU usage</vt:lpstr>
      <vt:lpstr>Advertisement: try my SMI interface</vt:lpstr>
      <vt:lpstr>Advertisement: try my SMI interface</vt:lpstr>
      <vt:lpstr>Nsight: Profile your CUDA code</vt:lpstr>
      <vt:lpstr>Where do I get NVIDIA GPUs?</vt:lpstr>
      <vt:lpstr>Google Colab?</vt:lpstr>
      <vt:lpstr>TBA: Resources from UO / CIS research groups?</vt:lpstr>
      <vt:lpstr>Let’s write a hello world kernel!</vt:lpstr>
      <vt:lpstr>Project 3F: CUDA</vt:lpstr>
      <vt:lpstr>Project 3F: Redo 1F in CUDA!</vt:lpstr>
      <vt:lpstr>Project 3F: Redo 1F in CUDA!</vt:lpstr>
      <vt:lpstr>Data</vt:lpstr>
      <vt:lpstr>Starter Code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NVIDIA GPUs and the CUDA Programming Model</dc:title>
  <dc:creator>Ali Hassani</dc:creator>
  <cp:lastModifiedBy>Ali Hassani</cp:lastModifiedBy>
  <cp:revision>155</cp:revision>
  <dcterms:created xsi:type="dcterms:W3CDTF">2023-02-10T18:41:22Z</dcterms:created>
  <dcterms:modified xsi:type="dcterms:W3CDTF">2023-03-07T23:31:36Z</dcterms:modified>
</cp:coreProperties>
</file>